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Lst>
  <p:notesMasterIdLst>
    <p:notesMasterId r:id="rId169"/>
  </p:notesMasterIdLst>
  <p:sldIdLst>
    <p:sldId id="256" r:id="rId2"/>
    <p:sldId id="257" r:id="rId3"/>
    <p:sldId id="300" r:id="rId4"/>
    <p:sldId id="259" r:id="rId5"/>
    <p:sldId id="260" r:id="rId6"/>
    <p:sldId id="443" r:id="rId7"/>
    <p:sldId id="313" r:id="rId8"/>
    <p:sldId id="301" r:id="rId9"/>
    <p:sldId id="302" r:id="rId10"/>
    <p:sldId id="444" r:id="rId11"/>
    <p:sldId id="303" r:id="rId12"/>
    <p:sldId id="304" r:id="rId13"/>
    <p:sldId id="445" r:id="rId14"/>
    <p:sldId id="305" r:id="rId15"/>
    <p:sldId id="306" r:id="rId16"/>
    <p:sldId id="446" r:id="rId17"/>
    <p:sldId id="307" r:id="rId18"/>
    <p:sldId id="308" r:id="rId19"/>
    <p:sldId id="447" r:id="rId20"/>
    <p:sldId id="315" r:id="rId21"/>
    <p:sldId id="330" r:id="rId22"/>
    <p:sldId id="448" r:id="rId23"/>
    <p:sldId id="317" r:id="rId24"/>
    <p:sldId id="316" r:id="rId25"/>
    <p:sldId id="449" r:id="rId26"/>
    <p:sldId id="265" r:id="rId27"/>
    <p:sldId id="261" r:id="rId28"/>
    <p:sldId id="264" r:id="rId29"/>
    <p:sldId id="318" r:id="rId30"/>
    <p:sldId id="319" r:id="rId31"/>
    <p:sldId id="320" r:id="rId32"/>
    <p:sldId id="321" r:id="rId33"/>
    <p:sldId id="322" r:id="rId34"/>
    <p:sldId id="323" r:id="rId35"/>
    <p:sldId id="324" r:id="rId36"/>
    <p:sldId id="338" r:id="rId37"/>
    <p:sldId id="339" r:id="rId38"/>
    <p:sldId id="262" r:id="rId39"/>
    <p:sldId id="325" r:id="rId40"/>
    <p:sldId id="326" r:id="rId41"/>
    <p:sldId id="327" r:id="rId42"/>
    <p:sldId id="328" r:id="rId43"/>
    <p:sldId id="329" r:id="rId44"/>
    <p:sldId id="331" r:id="rId45"/>
    <p:sldId id="450" r:id="rId46"/>
    <p:sldId id="263" r:id="rId47"/>
    <p:sldId id="332" r:id="rId48"/>
    <p:sldId id="333" r:id="rId49"/>
    <p:sldId id="334" r:id="rId50"/>
    <p:sldId id="335" r:id="rId51"/>
    <p:sldId id="336" r:id="rId52"/>
    <p:sldId id="337" r:id="rId53"/>
    <p:sldId id="340" r:id="rId54"/>
    <p:sldId id="341" r:id="rId55"/>
    <p:sldId id="342" r:id="rId56"/>
    <p:sldId id="451" r:id="rId57"/>
    <p:sldId id="343" r:id="rId58"/>
    <p:sldId id="452" r:id="rId59"/>
    <p:sldId id="344" r:id="rId60"/>
    <p:sldId id="453" r:id="rId61"/>
    <p:sldId id="345" r:id="rId62"/>
    <p:sldId id="454" r:id="rId63"/>
    <p:sldId id="346" r:id="rId64"/>
    <p:sldId id="455" r:id="rId65"/>
    <p:sldId id="347" r:id="rId66"/>
    <p:sldId id="456" r:id="rId67"/>
    <p:sldId id="351" r:id="rId68"/>
    <p:sldId id="457" r:id="rId69"/>
    <p:sldId id="348" r:id="rId70"/>
    <p:sldId id="458" r:id="rId71"/>
    <p:sldId id="270" r:id="rId72"/>
    <p:sldId id="349" r:id="rId73"/>
    <p:sldId id="350" r:id="rId74"/>
    <p:sldId id="352" r:id="rId75"/>
    <p:sldId id="354" r:id="rId76"/>
    <p:sldId id="364" r:id="rId77"/>
    <p:sldId id="355" r:id="rId78"/>
    <p:sldId id="356" r:id="rId79"/>
    <p:sldId id="357" r:id="rId80"/>
    <p:sldId id="358" r:id="rId81"/>
    <p:sldId id="359" r:id="rId82"/>
    <p:sldId id="353" r:id="rId83"/>
    <p:sldId id="360" r:id="rId84"/>
    <p:sldId id="380" r:id="rId85"/>
    <p:sldId id="381" r:id="rId86"/>
    <p:sldId id="361" r:id="rId87"/>
    <p:sldId id="362" r:id="rId88"/>
    <p:sldId id="363" r:id="rId89"/>
    <p:sldId id="376" r:id="rId90"/>
    <p:sldId id="365" r:id="rId91"/>
    <p:sldId id="377" r:id="rId92"/>
    <p:sldId id="378" r:id="rId93"/>
    <p:sldId id="379" r:id="rId94"/>
    <p:sldId id="366" r:id="rId95"/>
    <p:sldId id="367" r:id="rId96"/>
    <p:sldId id="369" r:id="rId97"/>
    <p:sldId id="368" r:id="rId98"/>
    <p:sldId id="382" r:id="rId99"/>
    <p:sldId id="370" r:id="rId100"/>
    <p:sldId id="371" r:id="rId101"/>
    <p:sldId id="372" r:id="rId102"/>
    <p:sldId id="373" r:id="rId103"/>
    <p:sldId id="374" r:id="rId104"/>
    <p:sldId id="375"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11" r:id="rId121"/>
    <p:sldId id="310" r:id="rId122"/>
    <p:sldId id="312" r:id="rId123"/>
    <p:sldId id="398" r:id="rId124"/>
    <p:sldId id="399" r:id="rId125"/>
    <p:sldId id="400" r:id="rId126"/>
    <p:sldId id="401" r:id="rId127"/>
    <p:sldId id="404" r:id="rId128"/>
    <p:sldId id="402" r:id="rId129"/>
    <p:sldId id="403" r:id="rId130"/>
    <p:sldId id="405" r:id="rId131"/>
    <p:sldId id="407" r:id="rId132"/>
    <p:sldId id="406" r:id="rId133"/>
    <p:sldId id="408" r:id="rId134"/>
    <p:sldId id="409" r:id="rId135"/>
    <p:sldId id="410" r:id="rId136"/>
    <p:sldId id="418" r:id="rId137"/>
    <p:sldId id="411" r:id="rId138"/>
    <p:sldId id="419" r:id="rId139"/>
    <p:sldId id="412" r:id="rId140"/>
    <p:sldId id="426" r:id="rId141"/>
    <p:sldId id="413" r:id="rId142"/>
    <p:sldId id="420" r:id="rId143"/>
    <p:sldId id="415" r:id="rId144"/>
    <p:sldId id="427" r:id="rId145"/>
    <p:sldId id="414" r:id="rId146"/>
    <p:sldId id="428" r:id="rId147"/>
    <p:sldId id="416" r:id="rId148"/>
    <p:sldId id="429" r:id="rId149"/>
    <p:sldId id="417" r:id="rId150"/>
    <p:sldId id="430" r:id="rId151"/>
    <p:sldId id="421" r:id="rId152"/>
    <p:sldId id="431" r:id="rId153"/>
    <p:sldId id="422" r:id="rId154"/>
    <p:sldId id="432" r:id="rId155"/>
    <p:sldId id="423" r:id="rId156"/>
    <p:sldId id="437" r:id="rId157"/>
    <p:sldId id="438" r:id="rId158"/>
    <p:sldId id="439" r:id="rId159"/>
    <p:sldId id="440" r:id="rId160"/>
    <p:sldId id="441" r:id="rId161"/>
    <p:sldId id="442" r:id="rId162"/>
    <p:sldId id="424" r:id="rId163"/>
    <p:sldId id="425" r:id="rId164"/>
    <p:sldId id="433" r:id="rId165"/>
    <p:sldId id="434" r:id="rId166"/>
    <p:sldId id="435" r:id="rId167"/>
    <p:sldId id="436" r:id="rId1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78F7F8-C396-4F51-BDD1-B38397E3D7F2}">
  <a:tblStyle styleId="{E078F7F8-C396-4F51-BDD1-B38397E3D7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94" autoAdjust="0"/>
    <p:restoredTop sz="94660"/>
  </p:normalViewPr>
  <p:slideViewPr>
    <p:cSldViewPr snapToGrid="0">
      <p:cViewPr>
        <p:scale>
          <a:sx n="77" d="100"/>
          <a:sy n="77" d="100"/>
        </p:scale>
        <p:origin x="91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908840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75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069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77693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829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5540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7148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86461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3724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8767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6754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8663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6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7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8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889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520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174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11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833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271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5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679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363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5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71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498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78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813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2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93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6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875c3a4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875c3a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08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9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875c3a4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875c3a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128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875c3a4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875c3a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26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1875c3a4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1875c3a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216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08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200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884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25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251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084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83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381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308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54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116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71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767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832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884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019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655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47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440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986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0341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0089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9256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051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8322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6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9273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25573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9958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879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441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1675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7743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7010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738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680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189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052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000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29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8700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700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21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543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0786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07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4175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660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870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59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44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75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1325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2568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84831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742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87395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4603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155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3376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59790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26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101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911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181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6928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86032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89072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25910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22618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30413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44902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773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slide" Target="../slides/slide115.xml"/><Relationship Id="rId3" Type="http://schemas.openxmlformats.org/officeDocument/2006/relationships/slide" Target="../slides/slide46.xml"/><Relationship Id="rId7" Type="http://schemas.openxmlformats.org/officeDocument/2006/relationships/slide" Target="../slides/slide150.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117.xml"/><Relationship Id="rId4" Type="http://schemas.openxmlformats.org/officeDocument/2006/relationships/slide" Target="../slides/slide7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4"/>
          <p:cNvSpPr txBox="1">
            <a:spLocks noGrp="1"/>
          </p:cNvSpPr>
          <p:nvPr>
            <p:ph type="ctrTitle" idx="2"/>
          </p:nvPr>
        </p:nvSpPr>
        <p:spPr>
          <a:xfrm>
            <a:off x="-105929"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4"/>
          <p:cNvSpPr txBox="1">
            <a:spLocks noGrp="1"/>
          </p:cNvSpPr>
          <p:nvPr>
            <p:ph type="subTitle" idx="1"/>
          </p:nvPr>
        </p:nvSpPr>
        <p:spPr>
          <a:xfrm>
            <a:off x="881451"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4"/>
          <p:cNvSpPr txBox="1">
            <a:spLocks noGrp="1"/>
          </p:cNvSpPr>
          <p:nvPr>
            <p:ph type="title" idx="3" hasCustomPrompt="1"/>
          </p:nvPr>
        </p:nvSpPr>
        <p:spPr>
          <a:xfrm>
            <a:off x="1438867"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a:spLocks noGrp="1"/>
          </p:cNvSpPr>
          <p:nvPr>
            <p:ph type="title" idx="4" hasCustomPrompt="1"/>
          </p:nvPr>
        </p:nvSpPr>
        <p:spPr>
          <a:xfrm>
            <a:off x="6705012"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title" idx="5" hasCustomPrompt="1"/>
          </p:nvPr>
        </p:nvSpPr>
        <p:spPr>
          <a:xfrm>
            <a:off x="4071940"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a:spLocks noGrp="1"/>
          </p:cNvSpPr>
          <p:nvPr>
            <p:ph type="title" idx="6" hasCustomPrompt="1"/>
          </p:nvPr>
        </p:nvSpPr>
        <p:spPr>
          <a:xfrm>
            <a:off x="664655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a:spLocks noGrp="1"/>
          </p:cNvSpPr>
          <p:nvPr>
            <p:ph type="title" idx="7" hasCustomPrompt="1"/>
          </p:nvPr>
        </p:nvSpPr>
        <p:spPr>
          <a:xfrm>
            <a:off x="4027183"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title" idx="8" hasCustomPrompt="1"/>
          </p:nvPr>
        </p:nvSpPr>
        <p:spPr>
          <a:xfrm>
            <a:off x="140780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a:spLocks noGrp="1"/>
          </p:cNvSpPr>
          <p:nvPr>
            <p:ph type="ctrTitle" idx="9"/>
          </p:nvPr>
        </p:nvSpPr>
        <p:spPr>
          <a:xfrm>
            <a:off x="5182783"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 name="Google Shape;73;p14"/>
          <p:cNvSpPr txBox="1">
            <a:spLocks noGrp="1"/>
          </p:cNvSpPr>
          <p:nvPr>
            <p:ph type="subTitle" idx="13"/>
          </p:nvPr>
        </p:nvSpPr>
        <p:spPr>
          <a:xfrm>
            <a:off x="6168975"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4" name="Google Shape;74;p14"/>
          <p:cNvSpPr txBox="1">
            <a:spLocks noGrp="1"/>
          </p:cNvSpPr>
          <p:nvPr>
            <p:ph type="ctrTitle" idx="14"/>
          </p:nvPr>
        </p:nvSpPr>
        <p:spPr>
          <a:xfrm>
            <a:off x="2538427"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5" name="Google Shape;75;p14"/>
          <p:cNvSpPr txBox="1">
            <a:spLocks noGrp="1"/>
          </p:cNvSpPr>
          <p:nvPr>
            <p:ph type="subTitle" idx="15"/>
          </p:nvPr>
        </p:nvSpPr>
        <p:spPr>
          <a:xfrm>
            <a:off x="3525224"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6" name="Google Shape;76;p14"/>
          <p:cNvSpPr txBox="1">
            <a:spLocks noGrp="1"/>
          </p:cNvSpPr>
          <p:nvPr>
            <p:ph type="ctrTitle" idx="16"/>
          </p:nvPr>
        </p:nvSpPr>
        <p:spPr>
          <a:xfrm>
            <a:off x="7259883"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4"/>
          <p:cNvSpPr txBox="1">
            <a:spLocks noGrp="1"/>
          </p:cNvSpPr>
          <p:nvPr>
            <p:ph type="subTitle" idx="17"/>
          </p:nvPr>
        </p:nvSpPr>
        <p:spPr>
          <a:xfrm>
            <a:off x="7259876"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8" name="Google Shape;78;p14"/>
          <p:cNvSpPr txBox="1">
            <a:spLocks noGrp="1"/>
          </p:cNvSpPr>
          <p:nvPr>
            <p:ph type="ctrTitle" idx="18"/>
          </p:nvPr>
        </p:nvSpPr>
        <p:spPr>
          <a:xfrm>
            <a:off x="4645271"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4"/>
          <p:cNvSpPr txBox="1">
            <a:spLocks noGrp="1"/>
          </p:cNvSpPr>
          <p:nvPr>
            <p:ph type="subTitle" idx="19"/>
          </p:nvPr>
        </p:nvSpPr>
        <p:spPr>
          <a:xfrm>
            <a:off x="4645274"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0" name="Google Shape;80;p14"/>
          <p:cNvSpPr txBox="1">
            <a:spLocks noGrp="1"/>
          </p:cNvSpPr>
          <p:nvPr>
            <p:ph type="ctrTitle" idx="20"/>
          </p:nvPr>
        </p:nvSpPr>
        <p:spPr>
          <a:xfrm>
            <a:off x="2030658"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 name="Google Shape;81;p14"/>
          <p:cNvSpPr txBox="1">
            <a:spLocks noGrp="1"/>
          </p:cNvSpPr>
          <p:nvPr>
            <p:ph type="subTitle" idx="21"/>
          </p:nvPr>
        </p:nvSpPr>
        <p:spPr>
          <a:xfrm>
            <a:off x="2030650"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2">
  <p:cSld name="CUSTOM_29">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5">
            <a:hlinkClick r:id="rId3" action="ppaction://hlinksldjump"/>
          </p:cNvPr>
          <p:cNvSpPr txBox="1">
            <a:spLocks noGrp="1"/>
          </p:cNvSpPr>
          <p:nvPr>
            <p:ph type="title" hasCustomPrompt="1"/>
          </p:nvPr>
        </p:nvSpPr>
        <p:spPr>
          <a:xfrm>
            <a:off x="4968875"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5">
            <a:hlinkClick r:id="rId4" action="ppaction://hlinksldjump"/>
          </p:cNvPr>
          <p:cNvSpPr txBox="1">
            <a:spLocks noGrp="1"/>
          </p:cNvSpPr>
          <p:nvPr>
            <p:ph type="title" idx="2" hasCustomPrompt="1"/>
          </p:nvPr>
        </p:nvSpPr>
        <p:spPr>
          <a:xfrm>
            <a:off x="4968875"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5">
            <a:hlinkClick r:id="rId5" action="ppaction://hlinksldjump"/>
          </p:cNvPr>
          <p:cNvSpPr txBox="1">
            <a:spLocks noGrp="1"/>
          </p:cNvSpPr>
          <p:nvPr>
            <p:ph type="title" idx="3" hasCustomPrompt="1"/>
          </p:nvPr>
        </p:nvSpPr>
        <p:spPr>
          <a:xfrm>
            <a:off x="4968875"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4"/>
          </p:nvPr>
        </p:nvSpPr>
        <p:spPr>
          <a:xfrm>
            <a:off x="58584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subTitle" idx="1"/>
          </p:nvPr>
        </p:nvSpPr>
        <p:spPr>
          <a:xfrm>
            <a:off x="58584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8" name="Google Shape;88;p15"/>
          <p:cNvSpPr txBox="1">
            <a:spLocks noGrp="1"/>
          </p:cNvSpPr>
          <p:nvPr>
            <p:ph type="ctrTitle" idx="5"/>
          </p:nvPr>
        </p:nvSpPr>
        <p:spPr>
          <a:xfrm>
            <a:off x="58584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9" name="Google Shape;89;p15"/>
          <p:cNvSpPr txBox="1">
            <a:spLocks noGrp="1"/>
          </p:cNvSpPr>
          <p:nvPr>
            <p:ph type="subTitle" idx="6"/>
          </p:nvPr>
        </p:nvSpPr>
        <p:spPr>
          <a:xfrm>
            <a:off x="58584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0" name="Google Shape;90;p15"/>
          <p:cNvSpPr txBox="1">
            <a:spLocks noGrp="1"/>
          </p:cNvSpPr>
          <p:nvPr>
            <p:ph type="ctrTitle" idx="7"/>
          </p:nvPr>
        </p:nvSpPr>
        <p:spPr>
          <a:xfrm>
            <a:off x="58584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1" name="Google Shape;91;p15"/>
          <p:cNvSpPr txBox="1">
            <a:spLocks noGrp="1"/>
          </p:cNvSpPr>
          <p:nvPr>
            <p:ph type="subTitle" idx="8"/>
          </p:nvPr>
        </p:nvSpPr>
        <p:spPr>
          <a:xfrm>
            <a:off x="58584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2" name="Google Shape;92;p15"/>
          <p:cNvSpPr txBox="1">
            <a:spLocks noGrp="1"/>
          </p:cNvSpPr>
          <p:nvPr>
            <p:ph type="ctrTitle" idx="9"/>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15">
            <a:hlinkClick r:id="rId6" action="ppaction://hlinksldjump"/>
          </p:cNvPr>
          <p:cNvSpPr txBox="1">
            <a:spLocks noGrp="1"/>
          </p:cNvSpPr>
          <p:nvPr>
            <p:ph type="title" idx="13" hasCustomPrompt="1"/>
          </p:nvPr>
        </p:nvSpPr>
        <p:spPr>
          <a:xfrm>
            <a:off x="1320800"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5">
            <a:hlinkClick r:id="rId7" action="ppaction://hlinksldjump"/>
          </p:cNvPr>
          <p:cNvSpPr txBox="1">
            <a:spLocks noGrp="1"/>
          </p:cNvSpPr>
          <p:nvPr>
            <p:ph type="title" idx="14" hasCustomPrompt="1"/>
          </p:nvPr>
        </p:nvSpPr>
        <p:spPr>
          <a:xfrm>
            <a:off x="1320800"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a:hlinkClick r:id="rId8" action="ppaction://hlinksldjump"/>
          </p:cNvPr>
          <p:cNvSpPr txBox="1">
            <a:spLocks noGrp="1"/>
          </p:cNvSpPr>
          <p:nvPr>
            <p:ph type="title" idx="15" hasCustomPrompt="1"/>
          </p:nvPr>
        </p:nvSpPr>
        <p:spPr>
          <a:xfrm>
            <a:off x="1320800"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5"/>
          <p:cNvSpPr txBox="1">
            <a:spLocks noGrp="1"/>
          </p:cNvSpPr>
          <p:nvPr>
            <p:ph type="ctrTitle" idx="16"/>
          </p:nvPr>
        </p:nvSpPr>
        <p:spPr>
          <a:xfrm>
            <a:off x="22008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7" name="Google Shape;97;p15"/>
          <p:cNvSpPr txBox="1">
            <a:spLocks noGrp="1"/>
          </p:cNvSpPr>
          <p:nvPr>
            <p:ph type="subTitle" idx="17"/>
          </p:nvPr>
        </p:nvSpPr>
        <p:spPr>
          <a:xfrm>
            <a:off x="22008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8" name="Google Shape;98;p15"/>
          <p:cNvSpPr txBox="1">
            <a:spLocks noGrp="1"/>
          </p:cNvSpPr>
          <p:nvPr>
            <p:ph type="ctrTitle" idx="18"/>
          </p:nvPr>
        </p:nvSpPr>
        <p:spPr>
          <a:xfrm>
            <a:off x="22008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15"/>
          <p:cNvSpPr txBox="1">
            <a:spLocks noGrp="1"/>
          </p:cNvSpPr>
          <p:nvPr>
            <p:ph type="subTitle" idx="19"/>
          </p:nvPr>
        </p:nvSpPr>
        <p:spPr>
          <a:xfrm>
            <a:off x="22008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00" name="Google Shape;100;p15"/>
          <p:cNvSpPr txBox="1">
            <a:spLocks noGrp="1"/>
          </p:cNvSpPr>
          <p:nvPr>
            <p:ph type="ctrTitle" idx="20"/>
          </p:nvPr>
        </p:nvSpPr>
        <p:spPr>
          <a:xfrm>
            <a:off x="22008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1" name="Google Shape;101;p15"/>
          <p:cNvSpPr txBox="1">
            <a:spLocks noGrp="1"/>
          </p:cNvSpPr>
          <p:nvPr>
            <p:ph type="subTitle" idx="21"/>
          </p:nvPr>
        </p:nvSpPr>
        <p:spPr>
          <a:xfrm>
            <a:off x="22008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04" name="Google Shape;104;p16"/>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6"/>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12" name="Google Shape;112;p18"/>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6">
  <p:cSld name="CUSTOM_30">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flipH="1">
            <a:off x="2800950" y="9899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4" name="Google Shape;124;p21"/>
          <p:cNvSpPr txBox="1">
            <a:spLocks noGrp="1"/>
          </p:cNvSpPr>
          <p:nvPr>
            <p:ph type="title" idx="2" hasCustomPrompt="1"/>
          </p:nvPr>
        </p:nvSpPr>
        <p:spPr>
          <a:xfrm flipH="1">
            <a:off x="270750"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21"/>
          <p:cNvSpPr txBox="1">
            <a:spLocks noGrp="1"/>
          </p:cNvSpPr>
          <p:nvPr>
            <p:ph type="subTitle" idx="1"/>
          </p:nvPr>
        </p:nvSpPr>
        <p:spPr>
          <a:xfrm>
            <a:off x="2800950" y="19337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7">
  <p:cSld name="CUSTOM_3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flipH="1">
            <a:off x="1067400" y="9899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8" name="Google Shape;128;p22"/>
          <p:cNvSpPr txBox="1">
            <a:spLocks noGrp="1"/>
          </p:cNvSpPr>
          <p:nvPr>
            <p:ph type="title" idx="2" hasCustomPrompt="1"/>
          </p:nvPr>
        </p:nvSpPr>
        <p:spPr>
          <a:xfrm flipH="1">
            <a:off x="5766675"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9" name="Google Shape;129;p22"/>
          <p:cNvSpPr txBox="1">
            <a:spLocks noGrp="1"/>
          </p:cNvSpPr>
          <p:nvPr>
            <p:ph type="subTitle" idx="1"/>
          </p:nvPr>
        </p:nvSpPr>
        <p:spPr>
          <a:xfrm>
            <a:off x="1848000" y="19337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8">
  <p:cSld name="CUSTOM_3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flipH="1">
            <a:off x="1067400" y="26663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2" name="Google Shape;132;p23"/>
          <p:cNvSpPr txBox="1">
            <a:spLocks noGrp="1"/>
          </p:cNvSpPr>
          <p:nvPr>
            <p:ph type="title" idx="2" hasCustomPrompt="1"/>
          </p:nvPr>
        </p:nvSpPr>
        <p:spPr>
          <a:xfrm flipH="1">
            <a:off x="5766675"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23"/>
          <p:cNvSpPr txBox="1">
            <a:spLocks noGrp="1"/>
          </p:cNvSpPr>
          <p:nvPr>
            <p:ph type="subTitle" idx="1"/>
          </p:nvPr>
        </p:nvSpPr>
        <p:spPr>
          <a:xfrm>
            <a:off x="1848000" y="36101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9">
  <p:cSld name="CUSTOM_34">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2800950" y="26663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6" name="Google Shape;136;p24"/>
          <p:cNvSpPr txBox="1">
            <a:spLocks noGrp="1"/>
          </p:cNvSpPr>
          <p:nvPr>
            <p:ph type="title" idx="2" hasCustomPrompt="1"/>
          </p:nvPr>
        </p:nvSpPr>
        <p:spPr>
          <a:xfrm flipH="1">
            <a:off x="270750"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4"/>
          <p:cNvSpPr txBox="1">
            <a:spLocks noGrp="1"/>
          </p:cNvSpPr>
          <p:nvPr>
            <p:ph type="subTitle" idx="1"/>
          </p:nvPr>
        </p:nvSpPr>
        <p:spPr>
          <a:xfrm>
            <a:off x="2800950" y="36101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0">
  <p:cSld name="CUSTOM_35">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flipH="1">
            <a:off x="4432350" y="1831500"/>
            <a:ext cx="2809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0" name="Google Shape;140;p25"/>
          <p:cNvSpPr txBox="1">
            <a:spLocks noGrp="1"/>
          </p:cNvSpPr>
          <p:nvPr>
            <p:ph type="title" idx="2" hasCustomPrompt="1"/>
          </p:nvPr>
        </p:nvSpPr>
        <p:spPr>
          <a:xfrm flipH="1">
            <a:off x="1902150" y="2222921"/>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25"/>
          <p:cNvSpPr txBox="1">
            <a:spLocks noGrp="1"/>
          </p:cNvSpPr>
          <p:nvPr>
            <p:ph type="subTitle" idx="1"/>
          </p:nvPr>
        </p:nvSpPr>
        <p:spPr>
          <a:xfrm>
            <a:off x="4432350" y="2775300"/>
            <a:ext cx="23946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1">
  <p:cSld name="CUSTOM_36">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flipH="1">
            <a:off x="1745813" y="1828100"/>
            <a:ext cx="29793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4" name="Google Shape;144;p26"/>
          <p:cNvSpPr txBox="1">
            <a:spLocks noGrp="1"/>
          </p:cNvSpPr>
          <p:nvPr>
            <p:ph type="title" idx="2" hasCustomPrompt="1"/>
          </p:nvPr>
        </p:nvSpPr>
        <p:spPr>
          <a:xfrm flipH="1">
            <a:off x="4418888" y="22195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6"/>
          <p:cNvSpPr txBox="1">
            <a:spLocks noGrp="1"/>
          </p:cNvSpPr>
          <p:nvPr>
            <p:ph type="subTitle" idx="1"/>
          </p:nvPr>
        </p:nvSpPr>
        <p:spPr>
          <a:xfrm>
            <a:off x="2531675" y="2771900"/>
            <a:ext cx="21936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1">
  <p:cSld name="CUSTOM_15">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2638350" y="-766502"/>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8" name="Google Shape;148;p27"/>
          <p:cNvSpPr txBox="1">
            <a:spLocks noGrp="1"/>
          </p:cNvSpPr>
          <p:nvPr>
            <p:ph type="subTitle" idx="1"/>
          </p:nvPr>
        </p:nvSpPr>
        <p:spPr>
          <a:xfrm>
            <a:off x="2459550" y="1171225"/>
            <a:ext cx="4224900" cy="9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1">
  <p:cSld name="CUSTOM_19">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1" name="Google Shape;151;p28"/>
          <p:cNvSpPr txBox="1">
            <a:spLocks noGrp="1"/>
          </p:cNvSpPr>
          <p:nvPr>
            <p:ph type="subTitle" idx="1"/>
          </p:nvPr>
        </p:nvSpPr>
        <p:spPr>
          <a:xfrm>
            <a:off x="5011944" y="1392300"/>
            <a:ext cx="2733300" cy="58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Exo 2"/>
              <a:buNone/>
              <a:defRPr sz="1400" b="1">
                <a:latin typeface="Exo 2"/>
                <a:ea typeface="Exo 2"/>
                <a:cs typeface="Exo 2"/>
                <a:sym typeface="Exo 2"/>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52" name="Google Shape;152;p28"/>
          <p:cNvSpPr txBox="1">
            <a:spLocks noGrp="1"/>
          </p:cNvSpPr>
          <p:nvPr>
            <p:ph type="body" idx="2"/>
          </p:nvPr>
        </p:nvSpPr>
        <p:spPr>
          <a:xfrm>
            <a:off x="4546540" y="2069617"/>
            <a:ext cx="3712800" cy="269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100"/>
            </a:lvl1pPr>
            <a:lvl2pPr marL="914400" lvl="1" indent="-304800" rtl="0">
              <a:spcBef>
                <a:spcPts val="1000"/>
              </a:spcBef>
              <a:spcAft>
                <a:spcPts val="0"/>
              </a:spcAft>
              <a:buClr>
                <a:schemeClr val="dk2"/>
              </a:buClr>
              <a:buSzPts val="1200"/>
              <a:buChar char="○"/>
              <a:defRPr/>
            </a:lvl2pPr>
            <a:lvl3pPr marL="1371600" lvl="2" indent="-304800" rtl="0">
              <a:spcBef>
                <a:spcPts val="1600"/>
              </a:spcBef>
              <a:spcAft>
                <a:spcPts val="0"/>
              </a:spcAft>
              <a:buClr>
                <a:schemeClr val="dk2"/>
              </a:buClr>
              <a:buSzPts val="1200"/>
              <a:buChar char="■"/>
              <a:defRPr/>
            </a:lvl3pPr>
            <a:lvl4pPr marL="1828800" lvl="3" indent="-304800" rtl="0">
              <a:spcBef>
                <a:spcPts val="1600"/>
              </a:spcBef>
              <a:spcAft>
                <a:spcPts val="0"/>
              </a:spcAft>
              <a:buClr>
                <a:schemeClr val="dk2"/>
              </a:buClr>
              <a:buSzPts val="1200"/>
              <a:buChar char="●"/>
              <a:defRPr/>
            </a:lvl4pPr>
            <a:lvl5pPr marL="2286000" lvl="4" indent="-304800" rtl="0">
              <a:spcBef>
                <a:spcPts val="1600"/>
              </a:spcBef>
              <a:spcAft>
                <a:spcPts val="0"/>
              </a:spcAft>
              <a:buClr>
                <a:schemeClr val="dk2"/>
              </a:buClr>
              <a:buSzPts val="1200"/>
              <a:buChar char="○"/>
              <a:defRPr/>
            </a:lvl5pPr>
            <a:lvl6pPr marL="2743200" lvl="5" indent="-304800" rtl="0">
              <a:spcBef>
                <a:spcPts val="1600"/>
              </a:spcBef>
              <a:spcAft>
                <a:spcPts val="0"/>
              </a:spcAft>
              <a:buClr>
                <a:schemeClr val="dk2"/>
              </a:buClr>
              <a:buSzPts val="1200"/>
              <a:buChar char="■"/>
              <a:defRPr/>
            </a:lvl6pPr>
            <a:lvl7pPr marL="3200400" lvl="6" indent="-304800" rtl="0">
              <a:spcBef>
                <a:spcPts val="1600"/>
              </a:spcBef>
              <a:spcAft>
                <a:spcPts val="0"/>
              </a:spcAft>
              <a:buClr>
                <a:schemeClr val="dk2"/>
              </a:buClr>
              <a:buSzPts val="1200"/>
              <a:buChar char="●"/>
              <a:defRPr/>
            </a:lvl7pPr>
            <a:lvl8pPr marL="3657600" lvl="7" indent="-304800" rtl="0">
              <a:spcBef>
                <a:spcPts val="1600"/>
              </a:spcBef>
              <a:spcAft>
                <a:spcPts val="0"/>
              </a:spcAft>
              <a:buClr>
                <a:schemeClr val="dk2"/>
              </a:buClr>
              <a:buSzPts val="1200"/>
              <a:buChar char="○"/>
              <a:defRPr/>
            </a:lvl8pPr>
            <a:lvl9pPr marL="4114800" lvl="8" indent="-304800" rtl="0">
              <a:spcBef>
                <a:spcPts val="1600"/>
              </a:spcBef>
              <a:spcAft>
                <a:spcPts val="1600"/>
              </a:spcAft>
              <a:buClr>
                <a:schemeClr val="dk2"/>
              </a:buClr>
              <a:buSzPts val="12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USTOM_21">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4888784" y="1514475"/>
            <a:ext cx="3559800" cy="78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Clr>
                <a:schemeClr val="hlink"/>
              </a:buClr>
              <a:buSzPts val="1800"/>
              <a:buNone/>
              <a:defRPr sz="1800">
                <a:solidFill>
                  <a:schemeClr val="hlink"/>
                </a:solidFill>
              </a:defRPr>
            </a:lvl2pPr>
            <a:lvl3pPr lvl="2" rtl="0">
              <a:spcBef>
                <a:spcPts val="0"/>
              </a:spcBef>
              <a:spcAft>
                <a:spcPts val="0"/>
              </a:spcAft>
              <a:buClr>
                <a:schemeClr val="hlink"/>
              </a:buClr>
              <a:buSzPts val="1800"/>
              <a:buNone/>
              <a:defRPr sz="1800">
                <a:solidFill>
                  <a:schemeClr val="hlink"/>
                </a:solidFill>
              </a:defRPr>
            </a:lvl3pPr>
            <a:lvl4pPr lvl="3" rtl="0">
              <a:spcBef>
                <a:spcPts val="0"/>
              </a:spcBef>
              <a:spcAft>
                <a:spcPts val="0"/>
              </a:spcAft>
              <a:buClr>
                <a:schemeClr val="hlink"/>
              </a:buClr>
              <a:buSzPts val="1800"/>
              <a:buNone/>
              <a:defRPr sz="1800">
                <a:solidFill>
                  <a:schemeClr val="hlink"/>
                </a:solidFill>
              </a:defRPr>
            </a:lvl4pPr>
            <a:lvl5pPr lvl="4" rtl="0">
              <a:spcBef>
                <a:spcPts val="0"/>
              </a:spcBef>
              <a:spcAft>
                <a:spcPts val="0"/>
              </a:spcAft>
              <a:buClr>
                <a:schemeClr val="hlink"/>
              </a:buClr>
              <a:buSzPts val="1800"/>
              <a:buNone/>
              <a:defRPr sz="1800">
                <a:solidFill>
                  <a:schemeClr val="hlink"/>
                </a:solidFill>
              </a:defRPr>
            </a:lvl5pPr>
            <a:lvl6pPr lvl="5" rtl="0">
              <a:spcBef>
                <a:spcPts val="0"/>
              </a:spcBef>
              <a:spcAft>
                <a:spcPts val="0"/>
              </a:spcAft>
              <a:buClr>
                <a:schemeClr val="hlink"/>
              </a:buClr>
              <a:buSzPts val="1800"/>
              <a:buNone/>
              <a:defRPr sz="1800">
                <a:solidFill>
                  <a:schemeClr val="hlink"/>
                </a:solidFill>
              </a:defRPr>
            </a:lvl6pPr>
            <a:lvl7pPr lvl="6" rtl="0">
              <a:spcBef>
                <a:spcPts val="0"/>
              </a:spcBef>
              <a:spcAft>
                <a:spcPts val="0"/>
              </a:spcAft>
              <a:buClr>
                <a:schemeClr val="hlink"/>
              </a:buClr>
              <a:buSzPts val="1800"/>
              <a:buNone/>
              <a:defRPr sz="1800">
                <a:solidFill>
                  <a:schemeClr val="hlink"/>
                </a:solidFill>
              </a:defRPr>
            </a:lvl7pPr>
            <a:lvl8pPr lvl="7" rtl="0">
              <a:spcBef>
                <a:spcPts val="0"/>
              </a:spcBef>
              <a:spcAft>
                <a:spcPts val="0"/>
              </a:spcAft>
              <a:buClr>
                <a:schemeClr val="hlink"/>
              </a:buClr>
              <a:buSzPts val="1800"/>
              <a:buNone/>
              <a:defRPr sz="1800">
                <a:solidFill>
                  <a:schemeClr val="hlink"/>
                </a:solidFill>
              </a:defRPr>
            </a:lvl8pPr>
            <a:lvl9pPr lvl="8" rtl="0">
              <a:spcBef>
                <a:spcPts val="0"/>
              </a:spcBef>
              <a:spcAft>
                <a:spcPts val="0"/>
              </a:spcAft>
              <a:buClr>
                <a:schemeClr val="hlink"/>
              </a:buClr>
              <a:buSzPts val="1800"/>
              <a:buNone/>
              <a:defRPr sz="1800">
                <a:solidFill>
                  <a:schemeClr val="hlink"/>
                </a:solidFill>
              </a:defRPr>
            </a:lvl9pPr>
          </a:lstStyle>
          <a:p>
            <a:endParaRPr/>
          </a:p>
        </p:txBody>
      </p:sp>
      <p:sp>
        <p:nvSpPr>
          <p:cNvPr id="155" name="Google Shape;155;p29"/>
          <p:cNvSpPr txBox="1">
            <a:spLocks noGrp="1"/>
          </p:cNvSpPr>
          <p:nvPr>
            <p:ph type="subTitle" idx="1"/>
          </p:nvPr>
        </p:nvSpPr>
        <p:spPr>
          <a:xfrm>
            <a:off x="4888784" y="2559200"/>
            <a:ext cx="26742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2">
  <p:cSld name="CUSTOM_22">
    <p:spTree>
      <p:nvGrpSpPr>
        <p:cNvPr id="1" name="Shape 156"/>
        <p:cNvGrpSpPr/>
        <p:nvPr/>
      </p:nvGrpSpPr>
      <p:grpSpPr>
        <a:xfrm>
          <a:off x="0" y="0"/>
          <a:ext cx="0" cy="0"/>
          <a:chOff x="0" y="0"/>
          <a:chExt cx="0" cy="0"/>
        </a:xfrm>
      </p:grpSpPr>
      <p:sp>
        <p:nvSpPr>
          <p:cNvPr id="157" name="Google Shape;157;p30"/>
          <p:cNvSpPr txBox="1">
            <a:spLocks noGrp="1"/>
          </p:cNvSpPr>
          <p:nvPr>
            <p:ph type="ctrTitle"/>
          </p:nvPr>
        </p:nvSpPr>
        <p:spPr>
          <a:xfrm>
            <a:off x="1399935" y="149011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8" name="Google Shape;158;p30"/>
          <p:cNvSpPr txBox="1">
            <a:spLocks noGrp="1"/>
          </p:cNvSpPr>
          <p:nvPr>
            <p:ph type="subTitle" idx="1"/>
          </p:nvPr>
        </p:nvSpPr>
        <p:spPr>
          <a:xfrm>
            <a:off x="1399935" y="178436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59" name="Google Shape;159;p30"/>
          <p:cNvSpPr txBox="1">
            <a:spLocks noGrp="1"/>
          </p:cNvSpPr>
          <p:nvPr>
            <p:ph type="ctrTitle" idx="2"/>
          </p:nvPr>
        </p:nvSpPr>
        <p:spPr>
          <a:xfrm>
            <a:off x="1399935" y="248748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subTitle" idx="3"/>
          </p:nvPr>
        </p:nvSpPr>
        <p:spPr>
          <a:xfrm>
            <a:off x="1399935" y="278173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1" name="Google Shape;161;p30"/>
          <p:cNvSpPr txBox="1">
            <a:spLocks noGrp="1"/>
          </p:cNvSpPr>
          <p:nvPr>
            <p:ph type="ctrTitle" idx="4"/>
          </p:nvPr>
        </p:nvSpPr>
        <p:spPr>
          <a:xfrm>
            <a:off x="1399935" y="3484848"/>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2" name="Google Shape;162;p30"/>
          <p:cNvSpPr txBox="1">
            <a:spLocks noGrp="1"/>
          </p:cNvSpPr>
          <p:nvPr>
            <p:ph type="subTitle" idx="5"/>
          </p:nvPr>
        </p:nvSpPr>
        <p:spPr>
          <a:xfrm>
            <a:off x="1399935" y="3779098"/>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3" name="Google Shape;163;p30"/>
          <p:cNvSpPr txBox="1">
            <a:spLocks noGrp="1"/>
          </p:cNvSpPr>
          <p:nvPr>
            <p:ph type="ctrTitle" idx="6"/>
          </p:nvPr>
        </p:nvSpPr>
        <p:spPr>
          <a:xfrm>
            <a:off x="1399935" y="733850"/>
            <a:ext cx="2645400" cy="63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2">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6" name="Google Shape;166;p31"/>
          <p:cNvSpPr txBox="1">
            <a:spLocks noGrp="1"/>
          </p:cNvSpPr>
          <p:nvPr>
            <p:ph type="ctrTitle" idx="2"/>
          </p:nvPr>
        </p:nvSpPr>
        <p:spPr>
          <a:xfrm>
            <a:off x="1741950" y="183705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7" name="Google Shape;167;p31"/>
          <p:cNvSpPr txBox="1">
            <a:spLocks noGrp="1"/>
          </p:cNvSpPr>
          <p:nvPr>
            <p:ph type="subTitle" idx="1"/>
          </p:nvPr>
        </p:nvSpPr>
        <p:spPr>
          <a:xfrm>
            <a:off x="1741950" y="22120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solidFill>
                  <a:schemeClr val="lt2"/>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8" name="Google Shape;168;p31"/>
          <p:cNvSpPr txBox="1">
            <a:spLocks noGrp="1"/>
          </p:cNvSpPr>
          <p:nvPr>
            <p:ph type="ctrTitle" idx="3"/>
          </p:nvPr>
        </p:nvSpPr>
        <p:spPr>
          <a:xfrm>
            <a:off x="5633758" y="3495402"/>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9" name="Google Shape;169;p31"/>
          <p:cNvSpPr txBox="1">
            <a:spLocks noGrp="1"/>
          </p:cNvSpPr>
          <p:nvPr>
            <p:ph type="subTitle" idx="4"/>
          </p:nvPr>
        </p:nvSpPr>
        <p:spPr>
          <a:xfrm>
            <a:off x="5256958" y="250970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solidFill>
                  <a:schemeClr val="lt2"/>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25">
    <p:spTree>
      <p:nvGrpSpPr>
        <p:cNvPr id="1" name="Shape 170"/>
        <p:cNvGrpSpPr/>
        <p:nvPr/>
      </p:nvGrpSpPr>
      <p:grpSpPr>
        <a:xfrm>
          <a:off x="0" y="0"/>
          <a:ext cx="0" cy="0"/>
          <a:chOff x="0" y="0"/>
          <a:chExt cx="0" cy="0"/>
        </a:xfrm>
      </p:grpSpPr>
      <p:sp>
        <p:nvSpPr>
          <p:cNvPr id="171" name="Google Shape;171;p32"/>
          <p:cNvSpPr txBox="1">
            <a:spLocks noGrp="1"/>
          </p:cNvSpPr>
          <p:nvPr>
            <p:ph type="ctrTitle"/>
          </p:nvPr>
        </p:nvSpPr>
        <p:spPr>
          <a:xfrm>
            <a:off x="3597150" y="1456050"/>
            <a:ext cx="17832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2" name="Google Shape;172;p32"/>
          <p:cNvSpPr txBox="1">
            <a:spLocks noGrp="1"/>
          </p:cNvSpPr>
          <p:nvPr>
            <p:ph type="subTitle" idx="1"/>
          </p:nvPr>
        </p:nvSpPr>
        <p:spPr>
          <a:xfrm>
            <a:off x="3597150" y="19834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3" name="Google Shape;173;p32"/>
          <p:cNvSpPr txBox="1">
            <a:spLocks noGrp="1"/>
          </p:cNvSpPr>
          <p:nvPr>
            <p:ph type="ctrTitle" idx="2"/>
          </p:nvPr>
        </p:nvSpPr>
        <p:spPr>
          <a:xfrm>
            <a:off x="3745350" y="3197745"/>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4" name="Google Shape;174;p32"/>
          <p:cNvSpPr txBox="1">
            <a:spLocks noGrp="1"/>
          </p:cNvSpPr>
          <p:nvPr>
            <p:ph type="subTitle" idx="3"/>
          </p:nvPr>
        </p:nvSpPr>
        <p:spPr>
          <a:xfrm>
            <a:off x="3368550" y="370985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5" name="Google Shape;175;p32"/>
          <p:cNvSpPr txBox="1">
            <a:spLocks noGrp="1"/>
          </p:cNvSpPr>
          <p:nvPr>
            <p:ph type="ctrTitle" idx="4"/>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3" name="Google Shape;183;p34"/>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solidFill>
                  <a:schemeClr val="lt2"/>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84" name="Google Shape;184;p34"/>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5" name="Google Shape;185;p34"/>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solidFill>
                  <a:schemeClr val="lt2"/>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86" name="Google Shape;186;p34"/>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7" name="Google Shape;187;p34"/>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solidFill>
                  <a:schemeClr val="lt2"/>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88" name="Google Shape;188;p34"/>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23">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1456200" y="1833025"/>
            <a:ext cx="26178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1" name="Google Shape;191;p35"/>
          <p:cNvSpPr txBox="1">
            <a:spLocks noGrp="1"/>
          </p:cNvSpPr>
          <p:nvPr>
            <p:ph type="subTitle" idx="1"/>
          </p:nvPr>
        </p:nvSpPr>
        <p:spPr>
          <a:xfrm>
            <a:off x="1018050" y="1260500"/>
            <a:ext cx="3494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2" name="Google Shape;192;p35"/>
          <p:cNvSpPr txBox="1">
            <a:spLocks noGrp="1"/>
          </p:cNvSpPr>
          <p:nvPr>
            <p:ph type="ctrTitle" idx="2"/>
          </p:nvPr>
        </p:nvSpPr>
        <p:spPr>
          <a:xfrm>
            <a:off x="1458300" y="4163900"/>
            <a:ext cx="26136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3" name="Google Shape;193;p35"/>
          <p:cNvSpPr txBox="1">
            <a:spLocks noGrp="1"/>
          </p:cNvSpPr>
          <p:nvPr>
            <p:ph type="subTitle" idx="3"/>
          </p:nvPr>
        </p:nvSpPr>
        <p:spPr>
          <a:xfrm>
            <a:off x="1018650" y="3597131"/>
            <a:ext cx="34929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4" name="Google Shape;194;p35"/>
          <p:cNvSpPr txBox="1">
            <a:spLocks noGrp="1"/>
          </p:cNvSpPr>
          <p:nvPr>
            <p:ph type="ctrTitle" idx="4"/>
          </p:nvPr>
        </p:nvSpPr>
        <p:spPr>
          <a:xfrm>
            <a:off x="5086575" y="2998463"/>
            <a:ext cx="2615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hlink"/>
              </a:buClr>
              <a:buSzPts val="1400"/>
              <a:buNone/>
              <a:defRPr sz="1400">
                <a:solidFill>
                  <a:schemeClr val="hlink"/>
                </a:solidFill>
              </a:defRPr>
            </a:lvl2pPr>
            <a:lvl3pPr lvl="2" algn="r" rtl="0">
              <a:spcBef>
                <a:spcPts val="0"/>
              </a:spcBef>
              <a:spcAft>
                <a:spcPts val="0"/>
              </a:spcAft>
              <a:buClr>
                <a:schemeClr val="hlink"/>
              </a:buClr>
              <a:buSzPts val="1400"/>
              <a:buNone/>
              <a:defRPr sz="1400">
                <a:solidFill>
                  <a:schemeClr val="hlink"/>
                </a:solidFill>
              </a:defRPr>
            </a:lvl3pPr>
            <a:lvl4pPr lvl="3" algn="r" rtl="0">
              <a:spcBef>
                <a:spcPts val="0"/>
              </a:spcBef>
              <a:spcAft>
                <a:spcPts val="0"/>
              </a:spcAft>
              <a:buClr>
                <a:schemeClr val="hlink"/>
              </a:buClr>
              <a:buSzPts val="1400"/>
              <a:buNone/>
              <a:defRPr sz="1400">
                <a:solidFill>
                  <a:schemeClr val="hlink"/>
                </a:solidFill>
              </a:defRPr>
            </a:lvl4pPr>
            <a:lvl5pPr lvl="4" algn="r" rtl="0">
              <a:spcBef>
                <a:spcPts val="0"/>
              </a:spcBef>
              <a:spcAft>
                <a:spcPts val="0"/>
              </a:spcAft>
              <a:buClr>
                <a:schemeClr val="hlink"/>
              </a:buClr>
              <a:buSzPts val="1400"/>
              <a:buNone/>
              <a:defRPr sz="1400">
                <a:solidFill>
                  <a:schemeClr val="hlink"/>
                </a:solidFill>
              </a:defRPr>
            </a:lvl5pPr>
            <a:lvl6pPr lvl="5" algn="r" rtl="0">
              <a:spcBef>
                <a:spcPts val="0"/>
              </a:spcBef>
              <a:spcAft>
                <a:spcPts val="0"/>
              </a:spcAft>
              <a:buClr>
                <a:schemeClr val="hlink"/>
              </a:buClr>
              <a:buSzPts val="1400"/>
              <a:buNone/>
              <a:defRPr sz="1400">
                <a:solidFill>
                  <a:schemeClr val="hlink"/>
                </a:solidFill>
              </a:defRPr>
            </a:lvl6pPr>
            <a:lvl7pPr lvl="6" algn="r" rtl="0">
              <a:spcBef>
                <a:spcPts val="0"/>
              </a:spcBef>
              <a:spcAft>
                <a:spcPts val="0"/>
              </a:spcAft>
              <a:buClr>
                <a:schemeClr val="hlink"/>
              </a:buClr>
              <a:buSzPts val="1400"/>
              <a:buNone/>
              <a:defRPr sz="1400">
                <a:solidFill>
                  <a:schemeClr val="hlink"/>
                </a:solidFill>
              </a:defRPr>
            </a:lvl7pPr>
            <a:lvl8pPr lvl="7" algn="r" rtl="0">
              <a:spcBef>
                <a:spcPts val="0"/>
              </a:spcBef>
              <a:spcAft>
                <a:spcPts val="0"/>
              </a:spcAft>
              <a:buClr>
                <a:schemeClr val="hlink"/>
              </a:buClr>
              <a:buSzPts val="1400"/>
              <a:buNone/>
              <a:defRPr sz="1400">
                <a:solidFill>
                  <a:schemeClr val="hlink"/>
                </a:solidFill>
              </a:defRPr>
            </a:lvl8pPr>
            <a:lvl9pPr lvl="8" algn="r" rtl="0">
              <a:spcBef>
                <a:spcPts val="0"/>
              </a:spcBef>
              <a:spcAft>
                <a:spcPts val="0"/>
              </a:spcAft>
              <a:buClr>
                <a:schemeClr val="hlink"/>
              </a:buClr>
              <a:buSzPts val="1400"/>
              <a:buNone/>
              <a:defRPr sz="1400">
                <a:solidFill>
                  <a:schemeClr val="hlink"/>
                </a:solidFill>
              </a:defRPr>
            </a:lvl9pPr>
          </a:lstStyle>
          <a:p>
            <a:endParaRPr/>
          </a:p>
        </p:txBody>
      </p:sp>
      <p:sp>
        <p:nvSpPr>
          <p:cNvPr id="195" name="Google Shape;195;p35"/>
          <p:cNvSpPr txBox="1">
            <a:spLocks noGrp="1"/>
          </p:cNvSpPr>
          <p:nvPr>
            <p:ph type="subTitle" idx="5"/>
          </p:nvPr>
        </p:nvSpPr>
        <p:spPr>
          <a:xfrm>
            <a:off x="4647675" y="2427015"/>
            <a:ext cx="34929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96" name="Google Shape;196;p35"/>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Clr>
                <a:schemeClr val="hlink"/>
              </a:buClr>
              <a:buSzPts val="2400"/>
              <a:buNone/>
              <a:defRPr sz="2400">
                <a:solidFill>
                  <a:schemeClr val="hlink"/>
                </a:solidFill>
              </a:defRPr>
            </a:lvl2pPr>
            <a:lvl3pPr lvl="2" algn="r" rtl="0">
              <a:spcBef>
                <a:spcPts val="0"/>
              </a:spcBef>
              <a:spcAft>
                <a:spcPts val="0"/>
              </a:spcAft>
              <a:buClr>
                <a:schemeClr val="hlink"/>
              </a:buClr>
              <a:buSzPts val="2400"/>
              <a:buNone/>
              <a:defRPr sz="2400">
                <a:solidFill>
                  <a:schemeClr val="hlink"/>
                </a:solidFill>
              </a:defRPr>
            </a:lvl3pPr>
            <a:lvl4pPr lvl="3" algn="r" rtl="0">
              <a:spcBef>
                <a:spcPts val="0"/>
              </a:spcBef>
              <a:spcAft>
                <a:spcPts val="0"/>
              </a:spcAft>
              <a:buClr>
                <a:schemeClr val="hlink"/>
              </a:buClr>
              <a:buSzPts val="2400"/>
              <a:buNone/>
              <a:defRPr sz="2400">
                <a:solidFill>
                  <a:schemeClr val="hlink"/>
                </a:solidFill>
              </a:defRPr>
            </a:lvl4pPr>
            <a:lvl5pPr lvl="4" algn="r" rtl="0">
              <a:spcBef>
                <a:spcPts val="0"/>
              </a:spcBef>
              <a:spcAft>
                <a:spcPts val="0"/>
              </a:spcAft>
              <a:buClr>
                <a:schemeClr val="hlink"/>
              </a:buClr>
              <a:buSzPts val="2400"/>
              <a:buNone/>
              <a:defRPr sz="2400">
                <a:solidFill>
                  <a:schemeClr val="hlink"/>
                </a:solidFill>
              </a:defRPr>
            </a:lvl5pPr>
            <a:lvl6pPr lvl="5" algn="r" rtl="0">
              <a:spcBef>
                <a:spcPts val="0"/>
              </a:spcBef>
              <a:spcAft>
                <a:spcPts val="0"/>
              </a:spcAft>
              <a:buClr>
                <a:schemeClr val="hlink"/>
              </a:buClr>
              <a:buSzPts val="2400"/>
              <a:buNone/>
              <a:defRPr sz="2400">
                <a:solidFill>
                  <a:schemeClr val="hlink"/>
                </a:solidFill>
              </a:defRPr>
            </a:lvl6pPr>
            <a:lvl7pPr lvl="6" algn="r" rtl="0">
              <a:spcBef>
                <a:spcPts val="0"/>
              </a:spcBef>
              <a:spcAft>
                <a:spcPts val="0"/>
              </a:spcAft>
              <a:buClr>
                <a:schemeClr val="hlink"/>
              </a:buClr>
              <a:buSzPts val="2400"/>
              <a:buNone/>
              <a:defRPr sz="2400">
                <a:solidFill>
                  <a:schemeClr val="hlink"/>
                </a:solidFill>
              </a:defRPr>
            </a:lvl7pPr>
            <a:lvl8pPr lvl="7" algn="r" rtl="0">
              <a:spcBef>
                <a:spcPts val="0"/>
              </a:spcBef>
              <a:spcAft>
                <a:spcPts val="0"/>
              </a:spcAft>
              <a:buClr>
                <a:schemeClr val="hlink"/>
              </a:buClr>
              <a:buSzPts val="2400"/>
              <a:buNone/>
              <a:defRPr sz="2400">
                <a:solidFill>
                  <a:schemeClr val="hlink"/>
                </a:solidFill>
              </a:defRPr>
            </a:lvl8pPr>
            <a:lvl9pPr lvl="8" algn="r"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20">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9" name="Google Shape;209;p37"/>
          <p:cNvSpPr txBox="1">
            <a:spLocks noGrp="1"/>
          </p:cNvSpPr>
          <p:nvPr>
            <p:ph type="ctrTitle" idx="2"/>
          </p:nvPr>
        </p:nvSpPr>
        <p:spPr>
          <a:xfrm>
            <a:off x="696800" y="1442500"/>
            <a:ext cx="17922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0" name="Google Shape;210;p37"/>
          <p:cNvSpPr txBox="1">
            <a:spLocks noGrp="1"/>
          </p:cNvSpPr>
          <p:nvPr>
            <p:ph type="subTitle" idx="1"/>
          </p:nvPr>
        </p:nvSpPr>
        <p:spPr>
          <a:xfrm>
            <a:off x="696800" y="1736742"/>
            <a:ext cx="17922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1" name="Google Shape;211;p37"/>
          <p:cNvSpPr txBox="1">
            <a:spLocks noGrp="1"/>
          </p:cNvSpPr>
          <p:nvPr>
            <p:ph type="ctrTitle" idx="3"/>
          </p:nvPr>
        </p:nvSpPr>
        <p:spPr>
          <a:xfrm>
            <a:off x="2675801" y="3234800"/>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2" name="Google Shape;212;p37"/>
          <p:cNvSpPr txBox="1">
            <a:spLocks noGrp="1"/>
          </p:cNvSpPr>
          <p:nvPr>
            <p:ph type="subTitle" idx="4"/>
          </p:nvPr>
        </p:nvSpPr>
        <p:spPr>
          <a:xfrm>
            <a:off x="2679533" y="3529048"/>
            <a:ext cx="1792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3" name="Google Shape;213;p37"/>
          <p:cNvSpPr txBox="1">
            <a:spLocks noGrp="1"/>
          </p:cNvSpPr>
          <p:nvPr>
            <p:ph type="ctrTitle" idx="5"/>
          </p:nvPr>
        </p:nvSpPr>
        <p:spPr>
          <a:xfrm>
            <a:off x="6645897" y="324949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4" name="Google Shape;214;p37"/>
          <p:cNvSpPr txBox="1">
            <a:spLocks noGrp="1"/>
          </p:cNvSpPr>
          <p:nvPr>
            <p:ph type="subTitle" idx="6"/>
          </p:nvPr>
        </p:nvSpPr>
        <p:spPr>
          <a:xfrm>
            <a:off x="6645899" y="3543742"/>
            <a:ext cx="17931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15" name="Google Shape;215;p37"/>
          <p:cNvSpPr txBox="1">
            <a:spLocks noGrp="1"/>
          </p:cNvSpPr>
          <p:nvPr>
            <p:ph type="ctrTitle" idx="7"/>
          </p:nvPr>
        </p:nvSpPr>
        <p:spPr>
          <a:xfrm>
            <a:off x="4662266" y="143722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6" name="Google Shape;216;p37"/>
          <p:cNvSpPr txBox="1">
            <a:spLocks noGrp="1"/>
          </p:cNvSpPr>
          <p:nvPr>
            <p:ph type="subTitle" idx="8"/>
          </p:nvPr>
        </p:nvSpPr>
        <p:spPr>
          <a:xfrm>
            <a:off x="4662266" y="173147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CUSTOM_24">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ctrTitle"/>
          </p:nvPr>
        </p:nvSpPr>
        <p:spPr>
          <a:xfrm>
            <a:off x="2289158" y="131866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9" name="Google Shape;219;p38"/>
          <p:cNvSpPr txBox="1">
            <a:spLocks noGrp="1"/>
          </p:cNvSpPr>
          <p:nvPr>
            <p:ph type="subTitle" idx="1"/>
          </p:nvPr>
        </p:nvSpPr>
        <p:spPr>
          <a:xfrm>
            <a:off x="2289158" y="161291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0" name="Google Shape;220;p38"/>
          <p:cNvSpPr txBox="1">
            <a:spLocks noGrp="1"/>
          </p:cNvSpPr>
          <p:nvPr>
            <p:ph type="ctrTitle" idx="2"/>
          </p:nvPr>
        </p:nvSpPr>
        <p:spPr>
          <a:xfrm>
            <a:off x="2298683" y="31133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1" name="Google Shape;221;p38"/>
          <p:cNvSpPr txBox="1">
            <a:spLocks noGrp="1"/>
          </p:cNvSpPr>
          <p:nvPr>
            <p:ph type="subTitle" idx="3"/>
          </p:nvPr>
        </p:nvSpPr>
        <p:spPr>
          <a:xfrm>
            <a:off x="2298683" y="34076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2" name="Google Shape;222;p38"/>
          <p:cNvSpPr txBox="1">
            <a:spLocks noGrp="1"/>
          </p:cNvSpPr>
          <p:nvPr>
            <p:ph type="ctrTitle" idx="4"/>
          </p:nvPr>
        </p:nvSpPr>
        <p:spPr>
          <a:xfrm>
            <a:off x="5050695" y="1318667"/>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3" name="Google Shape;223;p38"/>
          <p:cNvSpPr txBox="1">
            <a:spLocks noGrp="1"/>
          </p:cNvSpPr>
          <p:nvPr>
            <p:ph type="subTitle" idx="5"/>
          </p:nvPr>
        </p:nvSpPr>
        <p:spPr>
          <a:xfrm>
            <a:off x="5050697" y="1612917"/>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hlink"/>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4" name="Google Shape;224;p38"/>
          <p:cNvSpPr txBox="1">
            <a:spLocks noGrp="1"/>
          </p:cNvSpPr>
          <p:nvPr>
            <p:ph type="ctrTitle" idx="6"/>
          </p:nvPr>
        </p:nvSpPr>
        <p:spPr>
          <a:xfrm>
            <a:off x="5050695" y="31133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solidFill>
                  <a:schemeClr val="l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5" name="Google Shape;225;p38"/>
          <p:cNvSpPr txBox="1">
            <a:spLocks noGrp="1"/>
          </p:cNvSpPr>
          <p:nvPr>
            <p:ph type="subTitle" idx="7"/>
          </p:nvPr>
        </p:nvSpPr>
        <p:spPr>
          <a:xfrm>
            <a:off x="5050697" y="34076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6" name="Google Shape;226;p38"/>
          <p:cNvSpPr txBox="1">
            <a:spLocks noGrp="1"/>
          </p:cNvSpPr>
          <p:nvPr>
            <p:ph type="ctrTitle" idx="8"/>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chemeClr val="dk1"/>
              </a:buClr>
              <a:buSzPts val="900"/>
              <a:buAutoNum type="arabicPeriod"/>
              <a:defRPr>
                <a:solidFill>
                  <a:schemeClr val="dk1"/>
                </a:solidFill>
              </a:defRPr>
            </a:lvl1pPr>
            <a:lvl2pPr marL="914400" lvl="1" indent="-304800" rtl="0">
              <a:spcBef>
                <a:spcPts val="1600"/>
              </a:spcBef>
              <a:spcAft>
                <a:spcPts val="0"/>
              </a:spcAft>
              <a:buClr>
                <a:schemeClr val="dk1"/>
              </a:buClr>
              <a:buSzPts val="1200"/>
              <a:buFont typeface="Nunito Light"/>
              <a:buAutoNum type="alphaLcPeriod"/>
              <a:defRPr>
                <a:solidFill>
                  <a:schemeClr val="dk1"/>
                </a:solidFill>
              </a:defRPr>
            </a:lvl2pPr>
            <a:lvl3pPr marL="1371600" lvl="2" indent="-304800" rtl="0">
              <a:spcBef>
                <a:spcPts val="1600"/>
              </a:spcBef>
              <a:spcAft>
                <a:spcPts val="0"/>
              </a:spcAft>
              <a:buClr>
                <a:schemeClr val="dk1"/>
              </a:buClr>
              <a:buSzPts val="1200"/>
              <a:buFont typeface="Nunito Light"/>
              <a:buAutoNum type="romanLcPeriod"/>
              <a:defRPr>
                <a:solidFill>
                  <a:schemeClr val="dk1"/>
                </a:solidFill>
              </a:defRPr>
            </a:lvl3pPr>
            <a:lvl4pPr marL="1828800" lvl="3" indent="-304800" rtl="0">
              <a:spcBef>
                <a:spcPts val="1600"/>
              </a:spcBef>
              <a:spcAft>
                <a:spcPts val="0"/>
              </a:spcAft>
              <a:buClr>
                <a:schemeClr val="dk1"/>
              </a:buClr>
              <a:buSzPts val="1200"/>
              <a:buFont typeface="Nunito Light"/>
              <a:buAutoNum type="arabicPeriod"/>
              <a:defRPr>
                <a:solidFill>
                  <a:schemeClr val="dk1"/>
                </a:solidFill>
              </a:defRPr>
            </a:lvl4pPr>
            <a:lvl5pPr marL="2286000" lvl="4" indent="-304800" rtl="0">
              <a:spcBef>
                <a:spcPts val="1600"/>
              </a:spcBef>
              <a:spcAft>
                <a:spcPts val="0"/>
              </a:spcAft>
              <a:buClr>
                <a:schemeClr val="dk1"/>
              </a:buClr>
              <a:buSzPts val="1200"/>
              <a:buFont typeface="Nunito Light"/>
              <a:buAutoNum type="alphaLcPeriod"/>
              <a:defRPr>
                <a:solidFill>
                  <a:schemeClr val="dk1"/>
                </a:solidFill>
              </a:defRPr>
            </a:lvl5pPr>
            <a:lvl6pPr marL="2743200" lvl="5" indent="-304800" rtl="0">
              <a:spcBef>
                <a:spcPts val="1600"/>
              </a:spcBef>
              <a:spcAft>
                <a:spcPts val="0"/>
              </a:spcAft>
              <a:buClr>
                <a:schemeClr val="dk1"/>
              </a:buClr>
              <a:buSzPts val="1200"/>
              <a:buFont typeface="Nunito Light"/>
              <a:buAutoNum type="romanLcPeriod"/>
              <a:defRPr>
                <a:solidFill>
                  <a:schemeClr val="dk1"/>
                </a:solidFill>
              </a:defRPr>
            </a:lvl6pPr>
            <a:lvl7pPr marL="3200400" lvl="6" indent="-304800" rtl="0">
              <a:spcBef>
                <a:spcPts val="1600"/>
              </a:spcBef>
              <a:spcAft>
                <a:spcPts val="0"/>
              </a:spcAft>
              <a:buClr>
                <a:schemeClr val="dk1"/>
              </a:buClr>
              <a:buSzPts val="1200"/>
              <a:buFont typeface="Nunito Light"/>
              <a:buAutoNum type="arabicPeriod"/>
              <a:defRPr>
                <a:solidFill>
                  <a:schemeClr val="dk1"/>
                </a:solidFill>
              </a:defRPr>
            </a:lvl7pPr>
            <a:lvl8pPr marL="3657600" lvl="7" indent="-304800" rtl="0">
              <a:spcBef>
                <a:spcPts val="1600"/>
              </a:spcBef>
              <a:spcAft>
                <a:spcPts val="0"/>
              </a:spcAft>
              <a:buClr>
                <a:schemeClr val="dk1"/>
              </a:buClr>
              <a:buSzPts val="1200"/>
              <a:buFont typeface="Nunito Light"/>
              <a:buAutoNum type="alphaLcPeriod"/>
              <a:defRPr>
                <a:solidFill>
                  <a:schemeClr val="dk1"/>
                </a:solidFill>
              </a:defRPr>
            </a:lvl8pPr>
            <a:lvl9pPr marL="4114800" lvl="8" indent="-304800" rtl="0">
              <a:spcBef>
                <a:spcPts val="1600"/>
              </a:spcBef>
              <a:spcAft>
                <a:spcPts val="1600"/>
              </a:spcAft>
              <a:buClr>
                <a:schemeClr val="dk1"/>
              </a:buClr>
              <a:buSzPts val="1200"/>
              <a:buFont typeface="Nunito Light"/>
              <a:buAutoNum type="romanLcPeriod"/>
              <a:defRPr>
                <a:solidFill>
                  <a:schemeClr val="dk1"/>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14">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3" name="Google Shape;243;p40"/>
          <p:cNvSpPr txBox="1">
            <a:spLocks noGrp="1"/>
          </p:cNvSpPr>
          <p:nvPr>
            <p:ph type="ctrTitle" idx="2"/>
          </p:nvPr>
        </p:nvSpPr>
        <p:spPr>
          <a:xfrm>
            <a:off x="1331768" y="1496938"/>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40"/>
          <p:cNvSpPr txBox="1">
            <a:spLocks noGrp="1"/>
          </p:cNvSpPr>
          <p:nvPr>
            <p:ph type="subTitle" idx="1"/>
          </p:nvPr>
        </p:nvSpPr>
        <p:spPr>
          <a:xfrm>
            <a:off x="1201251" y="1764653"/>
            <a:ext cx="1911000" cy="69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5" name="Google Shape;245;p40"/>
          <p:cNvSpPr txBox="1">
            <a:spLocks noGrp="1"/>
          </p:cNvSpPr>
          <p:nvPr>
            <p:ph type="ctrTitle" idx="3"/>
          </p:nvPr>
        </p:nvSpPr>
        <p:spPr>
          <a:xfrm>
            <a:off x="1331768" y="2590069"/>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6" name="Google Shape;246;p40"/>
          <p:cNvSpPr txBox="1">
            <a:spLocks noGrp="1"/>
          </p:cNvSpPr>
          <p:nvPr>
            <p:ph type="subTitle" idx="4"/>
          </p:nvPr>
        </p:nvSpPr>
        <p:spPr>
          <a:xfrm>
            <a:off x="1201254" y="2858229"/>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7" name="Google Shape;247;p40"/>
          <p:cNvSpPr txBox="1">
            <a:spLocks noGrp="1"/>
          </p:cNvSpPr>
          <p:nvPr>
            <p:ph type="ctrTitle" idx="5"/>
          </p:nvPr>
        </p:nvSpPr>
        <p:spPr>
          <a:xfrm>
            <a:off x="1331768" y="36832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8" name="Google Shape;248;p40"/>
          <p:cNvSpPr txBox="1">
            <a:spLocks noGrp="1"/>
          </p:cNvSpPr>
          <p:nvPr>
            <p:ph type="subTitle" idx="6"/>
          </p:nvPr>
        </p:nvSpPr>
        <p:spPr>
          <a:xfrm>
            <a:off x="1201254" y="3950906"/>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9" name="Google Shape;249;p40"/>
          <p:cNvSpPr txBox="1">
            <a:spLocks noGrp="1"/>
          </p:cNvSpPr>
          <p:nvPr>
            <p:ph type="ctrTitle" idx="7"/>
          </p:nvPr>
        </p:nvSpPr>
        <p:spPr>
          <a:xfrm>
            <a:off x="6031732" y="3245062"/>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0" name="Google Shape;250;p40"/>
          <p:cNvSpPr txBox="1">
            <a:spLocks noGrp="1"/>
          </p:cNvSpPr>
          <p:nvPr>
            <p:ph type="subTitle" idx="8"/>
          </p:nvPr>
        </p:nvSpPr>
        <p:spPr>
          <a:xfrm>
            <a:off x="6031724" y="3512424"/>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1" name="Google Shape;251;p40"/>
          <p:cNvSpPr txBox="1">
            <a:spLocks noGrp="1"/>
          </p:cNvSpPr>
          <p:nvPr>
            <p:ph type="ctrTitle" idx="9"/>
          </p:nvPr>
        </p:nvSpPr>
        <p:spPr>
          <a:xfrm>
            <a:off x="6031732" y="2154450"/>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2" name="Google Shape;252;p40"/>
          <p:cNvSpPr txBox="1">
            <a:spLocks noGrp="1"/>
          </p:cNvSpPr>
          <p:nvPr>
            <p:ph type="subTitle" idx="13"/>
          </p:nvPr>
        </p:nvSpPr>
        <p:spPr>
          <a:xfrm>
            <a:off x="6031724" y="2422401"/>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3" name="Google Shape;253;p40"/>
          <p:cNvSpPr txBox="1">
            <a:spLocks noGrp="1"/>
          </p:cNvSpPr>
          <p:nvPr>
            <p:ph type="ctrTitle" idx="14"/>
          </p:nvPr>
        </p:nvSpPr>
        <p:spPr>
          <a:xfrm>
            <a:off x="6031732" y="1063837"/>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4" name="Google Shape;254;p40"/>
          <p:cNvSpPr txBox="1">
            <a:spLocks noGrp="1"/>
          </p:cNvSpPr>
          <p:nvPr>
            <p:ph type="subTitle" idx="15"/>
          </p:nvPr>
        </p:nvSpPr>
        <p:spPr>
          <a:xfrm>
            <a:off x="6031724" y="1332378"/>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chnology design ">
  <p:cSld name="CUSTOM_26">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7"/>
          <p:cNvSpPr txBox="1">
            <a:spLocks noGrp="1"/>
          </p:cNvSpPr>
          <p:nvPr>
            <p:ph type="subTitle" idx="1"/>
          </p:nvPr>
        </p:nvSpPr>
        <p:spPr>
          <a:xfrm flipH="1">
            <a:off x="4370899" y="3606975"/>
            <a:ext cx="26406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6" name="Google Shape;276;p47"/>
          <p:cNvSpPr txBox="1">
            <a:spLocks noGrp="1"/>
          </p:cNvSpPr>
          <p:nvPr>
            <p:ph type="title"/>
          </p:nvPr>
        </p:nvSpPr>
        <p:spPr>
          <a:xfrm>
            <a:off x="2132501" y="3692178"/>
            <a:ext cx="1947300" cy="93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a:lvl1pPr>
            <a:lvl2pPr lvl="1" algn="r" rtl="0">
              <a:spcBef>
                <a:spcPts val="0"/>
              </a:spcBef>
              <a:spcAft>
                <a:spcPts val="0"/>
              </a:spcAft>
              <a:buNone/>
              <a:defRPr sz="1800" b="0"/>
            </a:lvl2pPr>
            <a:lvl3pPr lvl="2" algn="r" rtl="0">
              <a:spcBef>
                <a:spcPts val="0"/>
              </a:spcBef>
              <a:spcAft>
                <a:spcPts val="0"/>
              </a:spcAft>
              <a:buNone/>
              <a:defRPr sz="1800" b="0"/>
            </a:lvl3pPr>
            <a:lvl4pPr lvl="3" algn="r" rtl="0">
              <a:spcBef>
                <a:spcPts val="0"/>
              </a:spcBef>
              <a:spcAft>
                <a:spcPts val="0"/>
              </a:spcAft>
              <a:buNone/>
              <a:defRPr sz="1800" b="0"/>
            </a:lvl4pPr>
            <a:lvl5pPr lvl="4" algn="r" rtl="0">
              <a:spcBef>
                <a:spcPts val="0"/>
              </a:spcBef>
              <a:spcAft>
                <a:spcPts val="0"/>
              </a:spcAft>
              <a:buNone/>
              <a:defRPr sz="1800" b="0"/>
            </a:lvl5pPr>
            <a:lvl6pPr lvl="5" algn="r" rtl="0">
              <a:spcBef>
                <a:spcPts val="0"/>
              </a:spcBef>
              <a:spcAft>
                <a:spcPts val="0"/>
              </a:spcAft>
              <a:buNone/>
              <a:defRPr sz="1800" b="0"/>
            </a:lvl6pPr>
            <a:lvl7pPr lvl="6" algn="r" rtl="0">
              <a:spcBef>
                <a:spcPts val="0"/>
              </a:spcBef>
              <a:spcAft>
                <a:spcPts val="0"/>
              </a:spcAft>
              <a:buNone/>
              <a:defRPr sz="1800" b="0"/>
            </a:lvl7pPr>
            <a:lvl8pPr lvl="7" algn="r" rtl="0">
              <a:spcBef>
                <a:spcPts val="0"/>
              </a:spcBef>
              <a:spcAft>
                <a:spcPts val="0"/>
              </a:spcAft>
              <a:buNone/>
              <a:defRPr sz="1800" b="0"/>
            </a:lvl8pPr>
            <a:lvl9pPr lvl="8" algn="r" rtl="0">
              <a:spcBef>
                <a:spcPts val="0"/>
              </a:spcBef>
              <a:spcAft>
                <a:spcPts val="0"/>
              </a:spcAft>
              <a:buNone/>
              <a:defRPr sz="1800" b="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chnology design 1">
  <p:cSld name="CUSTOM_27">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48"/>
          <p:cNvSpPr txBox="1">
            <a:spLocks noGrp="1"/>
          </p:cNvSpPr>
          <p:nvPr>
            <p:ph type="subTitle" idx="1"/>
          </p:nvPr>
        </p:nvSpPr>
        <p:spPr>
          <a:xfrm flipH="1">
            <a:off x="1783792" y="2945550"/>
            <a:ext cx="2607600" cy="110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Catamaran Light"/>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9" name="Google Shape;279;p48"/>
          <p:cNvSpPr txBox="1">
            <a:spLocks noGrp="1"/>
          </p:cNvSpPr>
          <p:nvPr>
            <p:ph type="title"/>
          </p:nvPr>
        </p:nvSpPr>
        <p:spPr>
          <a:xfrm>
            <a:off x="2557289" y="1850218"/>
            <a:ext cx="1833900" cy="1107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b="0">
                <a:solidFill>
                  <a:schemeClr val="lt2"/>
                </a:solidFill>
              </a:defRPr>
            </a:lvl2pPr>
            <a:lvl3pPr lvl="2" algn="r" rtl="0">
              <a:spcBef>
                <a:spcPts val="0"/>
              </a:spcBef>
              <a:spcAft>
                <a:spcPts val="0"/>
              </a:spcAft>
              <a:buNone/>
              <a:defRPr sz="1800" b="0">
                <a:solidFill>
                  <a:schemeClr val="lt2"/>
                </a:solidFill>
              </a:defRPr>
            </a:lvl3pPr>
            <a:lvl4pPr lvl="3" algn="r" rtl="0">
              <a:spcBef>
                <a:spcPts val="0"/>
              </a:spcBef>
              <a:spcAft>
                <a:spcPts val="0"/>
              </a:spcAft>
              <a:buNone/>
              <a:defRPr sz="1800" b="0">
                <a:solidFill>
                  <a:schemeClr val="lt2"/>
                </a:solidFill>
              </a:defRPr>
            </a:lvl4pPr>
            <a:lvl5pPr lvl="4" algn="r" rtl="0">
              <a:spcBef>
                <a:spcPts val="0"/>
              </a:spcBef>
              <a:spcAft>
                <a:spcPts val="0"/>
              </a:spcAft>
              <a:buNone/>
              <a:defRPr sz="1800" b="0">
                <a:solidFill>
                  <a:schemeClr val="lt2"/>
                </a:solidFill>
              </a:defRPr>
            </a:lvl5pPr>
            <a:lvl6pPr lvl="5" algn="r" rtl="0">
              <a:spcBef>
                <a:spcPts val="0"/>
              </a:spcBef>
              <a:spcAft>
                <a:spcPts val="0"/>
              </a:spcAft>
              <a:buNone/>
              <a:defRPr sz="1800" b="0">
                <a:solidFill>
                  <a:schemeClr val="lt2"/>
                </a:solidFill>
              </a:defRPr>
            </a:lvl6pPr>
            <a:lvl7pPr lvl="6" algn="r" rtl="0">
              <a:spcBef>
                <a:spcPts val="0"/>
              </a:spcBef>
              <a:spcAft>
                <a:spcPts val="0"/>
              </a:spcAft>
              <a:buNone/>
              <a:defRPr sz="1800" b="0">
                <a:solidFill>
                  <a:schemeClr val="lt2"/>
                </a:solidFill>
              </a:defRPr>
            </a:lvl7pPr>
            <a:lvl8pPr lvl="7" algn="r" rtl="0">
              <a:spcBef>
                <a:spcPts val="0"/>
              </a:spcBef>
              <a:spcAft>
                <a:spcPts val="0"/>
              </a:spcAft>
              <a:buNone/>
              <a:defRPr sz="1800" b="0">
                <a:solidFill>
                  <a:schemeClr val="lt2"/>
                </a:solidFill>
              </a:defRPr>
            </a:lvl8pPr>
            <a:lvl9pPr lvl="8" algn="r"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chnology design 2">
  <p:cSld name="CUSTOM_28">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9"/>
          <p:cNvSpPr txBox="1">
            <a:spLocks noGrp="1"/>
          </p:cNvSpPr>
          <p:nvPr>
            <p:ph type="subTitle" idx="1"/>
          </p:nvPr>
        </p:nvSpPr>
        <p:spPr>
          <a:xfrm flipH="1">
            <a:off x="4826925" y="1501900"/>
            <a:ext cx="25740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82" name="Google Shape;282;p49"/>
          <p:cNvSpPr txBox="1">
            <a:spLocks noGrp="1"/>
          </p:cNvSpPr>
          <p:nvPr>
            <p:ph type="title"/>
          </p:nvPr>
        </p:nvSpPr>
        <p:spPr>
          <a:xfrm>
            <a:off x="4826976" y="1111488"/>
            <a:ext cx="19473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b="0">
                <a:solidFill>
                  <a:schemeClr val="lt2"/>
                </a:solidFill>
              </a:defRPr>
            </a:lvl2pPr>
            <a:lvl3pPr lvl="2" rtl="0">
              <a:spcBef>
                <a:spcPts val="0"/>
              </a:spcBef>
              <a:spcAft>
                <a:spcPts val="0"/>
              </a:spcAft>
              <a:buNone/>
              <a:defRPr sz="1800" b="0">
                <a:solidFill>
                  <a:schemeClr val="lt2"/>
                </a:solidFill>
              </a:defRPr>
            </a:lvl3pPr>
            <a:lvl4pPr lvl="3" rtl="0">
              <a:spcBef>
                <a:spcPts val="0"/>
              </a:spcBef>
              <a:spcAft>
                <a:spcPts val="0"/>
              </a:spcAft>
              <a:buNone/>
              <a:defRPr sz="1800" b="0">
                <a:solidFill>
                  <a:schemeClr val="lt2"/>
                </a:solidFill>
              </a:defRPr>
            </a:lvl4pPr>
            <a:lvl5pPr lvl="4" rtl="0">
              <a:spcBef>
                <a:spcPts val="0"/>
              </a:spcBef>
              <a:spcAft>
                <a:spcPts val="0"/>
              </a:spcAft>
              <a:buNone/>
              <a:defRPr sz="1800" b="0">
                <a:solidFill>
                  <a:schemeClr val="lt2"/>
                </a:solidFill>
              </a:defRPr>
            </a:lvl5pPr>
            <a:lvl6pPr lvl="5" rtl="0">
              <a:spcBef>
                <a:spcPts val="0"/>
              </a:spcBef>
              <a:spcAft>
                <a:spcPts val="0"/>
              </a:spcAft>
              <a:buNone/>
              <a:defRPr sz="1800" b="0">
                <a:solidFill>
                  <a:schemeClr val="lt2"/>
                </a:solidFill>
              </a:defRPr>
            </a:lvl6pPr>
            <a:lvl7pPr lvl="6" rtl="0">
              <a:spcBef>
                <a:spcPts val="0"/>
              </a:spcBef>
              <a:spcAft>
                <a:spcPts val="0"/>
              </a:spcAft>
              <a:buNone/>
              <a:defRPr sz="1800" b="0">
                <a:solidFill>
                  <a:schemeClr val="lt2"/>
                </a:solidFill>
              </a:defRPr>
            </a:lvl7pPr>
            <a:lvl8pPr lvl="7" rtl="0">
              <a:spcBef>
                <a:spcPts val="0"/>
              </a:spcBef>
              <a:spcAft>
                <a:spcPts val="0"/>
              </a:spcAft>
              <a:buNone/>
              <a:defRPr sz="1800" b="0">
                <a:solidFill>
                  <a:schemeClr val="lt2"/>
                </a:solidFill>
              </a:defRPr>
            </a:lvl8pPr>
            <a:lvl9pPr lvl="8"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chemeClr val="hlink"/>
              </a:buClr>
              <a:buSzPts val="1800"/>
              <a:buNone/>
              <a:defRPr sz="1800">
                <a:solidFill>
                  <a:schemeClr val="hlink"/>
                </a:solidFill>
              </a:defRPr>
            </a:lvl2pPr>
            <a:lvl3pPr lvl="2" algn="ctr" rtl="0">
              <a:spcBef>
                <a:spcPts val="0"/>
              </a:spcBef>
              <a:spcAft>
                <a:spcPts val="0"/>
              </a:spcAft>
              <a:buClr>
                <a:schemeClr val="hlink"/>
              </a:buClr>
              <a:buSzPts val="1800"/>
              <a:buNone/>
              <a:defRPr sz="1800">
                <a:solidFill>
                  <a:schemeClr val="hlink"/>
                </a:solidFill>
              </a:defRPr>
            </a:lvl3pPr>
            <a:lvl4pPr lvl="3" algn="ctr" rtl="0">
              <a:spcBef>
                <a:spcPts val="0"/>
              </a:spcBef>
              <a:spcAft>
                <a:spcPts val="0"/>
              </a:spcAft>
              <a:buClr>
                <a:schemeClr val="hlink"/>
              </a:buClr>
              <a:buSzPts val="1800"/>
              <a:buNone/>
              <a:defRPr sz="1800">
                <a:solidFill>
                  <a:schemeClr val="hlink"/>
                </a:solidFill>
              </a:defRPr>
            </a:lvl4pPr>
            <a:lvl5pPr lvl="4" algn="ctr" rtl="0">
              <a:spcBef>
                <a:spcPts val="0"/>
              </a:spcBef>
              <a:spcAft>
                <a:spcPts val="0"/>
              </a:spcAft>
              <a:buClr>
                <a:schemeClr val="hlink"/>
              </a:buClr>
              <a:buSzPts val="1800"/>
              <a:buNone/>
              <a:defRPr sz="1800">
                <a:solidFill>
                  <a:schemeClr val="hlink"/>
                </a:solidFill>
              </a:defRPr>
            </a:lvl5pPr>
            <a:lvl6pPr lvl="5" algn="ctr" rtl="0">
              <a:spcBef>
                <a:spcPts val="0"/>
              </a:spcBef>
              <a:spcAft>
                <a:spcPts val="0"/>
              </a:spcAft>
              <a:buClr>
                <a:schemeClr val="hlink"/>
              </a:buClr>
              <a:buSzPts val="1800"/>
              <a:buNone/>
              <a:defRPr sz="1800">
                <a:solidFill>
                  <a:schemeClr val="hlink"/>
                </a:solidFill>
              </a:defRPr>
            </a:lvl6pPr>
            <a:lvl7pPr lvl="6" algn="ctr" rtl="0">
              <a:spcBef>
                <a:spcPts val="0"/>
              </a:spcBef>
              <a:spcAft>
                <a:spcPts val="0"/>
              </a:spcAft>
              <a:buClr>
                <a:schemeClr val="hlink"/>
              </a:buClr>
              <a:buSzPts val="1800"/>
              <a:buNone/>
              <a:defRPr sz="1800">
                <a:solidFill>
                  <a:schemeClr val="hlink"/>
                </a:solidFill>
              </a:defRPr>
            </a:lvl7pPr>
            <a:lvl8pPr lvl="7" algn="ctr" rtl="0">
              <a:spcBef>
                <a:spcPts val="0"/>
              </a:spcBef>
              <a:spcAft>
                <a:spcPts val="0"/>
              </a:spcAft>
              <a:buClr>
                <a:schemeClr val="hlink"/>
              </a:buClr>
              <a:buSzPts val="1800"/>
              <a:buNone/>
              <a:defRPr sz="1800">
                <a:solidFill>
                  <a:schemeClr val="hlink"/>
                </a:solidFill>
              </a:defRPr>
            </a:lvl8pPr>
            <a:lvl9pPr lvl="8" algn="ctr" rtl="0">
              <a:spcBef>
                <a:spcPts val="0"/>
              </a:spcBef>
              <a:spcAft>
                <a:spcPts val="0"/>
              </a:spcAft>
              <a:buClr>
                <a:schemeClr val="hlink"/>
              </a:buClr>
              <a:buSzPts val="1800"/>
              <a:buNone/>
              <a:defRPr sz="1800">
                <a:solidFill>
                  <a:schemeClr val="hlink"/>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solidFill>
                  <a:schemeClr val="lt2"/>
                </a:solidFill>
              </a:defRPr>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60" r:id="rId10"/>
    <p:sldLayoutId id="2147483661" r:id="rId11"/>
    <p:sldLayoutId id="2147483662" r:id="rId12"/>
    <p:sldLayoutId id="2147483664"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80" r:id="rId26"/>
    <p:sldLayoutId id="2147483681" r:id="rId27"/>
    <p:sldLayoutId id="2147483683" r:id="rId28"/>
    <p:sldLayoutId id="2147483684" r:id="rId29"/>
    <p:sldLayoutId id="2147483686" r:id="rId30"/>
    <p:sldLayoutId id="2147483687" r:id="rId31"/>
    <p:sldLayoutId id="2147483693" r:id="rId32"/>
    <p:sldLayoutId id="2147483694" r:id="rId33"/>
    <p:sldLayoutId id="214748369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cxnSp>
        <p:nvCxnSpPr>
          <p:cNvPr id="301" name="Google Shape;301;p55"/>
          <p:cNvCxnSpPr>
            <a:cxnSpLocks/>
          </p:cNvCxnSpPr>
          <p:nvPr/>
        </p:nvCxnSpPr>
        <p:spPr>
          <a:xfrm>
            <a:off x="5725886" y="3176000"/>
            <a:ext cx="3411139" cy="0"/>
          </a:xfrm>
          <a:prstGeom prst="straightConnector1">
            <a:avLst/>
          </a:prstGeom>
          <a:noFill/>
          <a:ln w="9525" cap="flat" cmpd="sng">
            <a:solidFill>
              <a:schemeClr val="bg1"/>
            </a:solidFill>
            <a:prstDash val="solid"/>
            <a:round/>
            <a:headEnd type="none" w="med" len="med"/>
            <a:tailEnd type="none" w="med" len="med"/>
          </a:ln>
        </p:spPr>
      </p:cxnSp>
      <p:sp>
        <p:nvSpPr>
          <p:cNvPr id="8" name="Rectangle 7">
            <a:extLst>
              <a:ext uri="{FF2B5EF4-FFF2-40B4-BE49-F238E27FC236}">
                <a16:creationId xmlns="" xmlns:a16="http://schemas.microsoft.com/office/drawing/2014/main" id="{70170AA5-8F90-FB0A-9B1E-169A242B5CD5}"/>
              </a:ext>
            </a:extLst>
          </p:cNvPr>
          <p:cNvSpPr/>
          <p:nvPr/>
        </p:nvSpPr>
        <p:spPr>
          <a:xfrm>
            <a:off x="4869242" y="3296863"/>
            <a:ext cx="3615566" cy="1092863"/>
          </a:xfrm>
          <a:prstGeom prst="rect">
            <a:avLst/>
          </a:prstGeom>
          <a:noFill/>
        </p:spPr>
        <p:txBody>
          <a:bodyPr wrap="square" lIns="91440" tIns="45720" rIns="91440" bIns="45720">
            <a:spAutoFit/>
          </a:bodyPr>
          <a:lstStyle/>
          <a:p>
            <a:pPr algn="ctr">
              <a:lnSpc>
                <a:spcPts val="4200"/>
              </a:lnSpc>
            </a:pPr>
            <a:r>
              <a:rPr lang="en-US" sz="1600" b="1" cap="none" spc="0"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rPr>
              <a:t>CHINESE NAM</a:t>
            </a:r>
            <a:r>
              <a:rPr lang="en-US" sz="1600" b="1"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rPr>
              <a:t>E</a:t>
            </a:r>
            <a:r>
              <a:rPr lang="en-US" sz="1600" b="1" cap="none" spc="0"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ja-JP" altLang="en-US" sz="1600" b="1" cap="none" spc="0"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rPr>
              <a:t>歐跟莎</a:t>
            </a:r>
            <a:endParaRPr lang="en-US" altLang="ja-JP" sz="1600" b="1" cap="none" spc="0"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endParaRPr>
          </a:p>
          <a:p>
            <a:pPr algn="ctr">
              <a:lnSpc>
                <a:spcPts val="4200"/>
              </a:lnSpc>
            </a:pPr>
            <a:r>
              <a:rPr lang="en-US" sz="1600" b="1" cap="none" spc="0" dirty="0">
                <a:ln w="12700">
                  <a:solidFill>
                    <a:schemeClr val="accent5"/>
                  </a:solidFill>
                  <a:prstDash val="solid"/>
                </a:ln>
                <a:solidFill>
                  <a:schemeClr val="tx1"/>
                </a:solidFill>
                <a:effectLst>
                  <a:outerShdw blurRad="38100" dist="38100" dir="2700000" algn="tl">
                    <a:srgbClr val="000000">
                      <a:alpha val="43137"/>
                    </a:srgbClr>
                  </a:outerShdw>
                </a:effectLst>
                <a:latin typeface="Arial Rounded MT Bold" panose="020F0704030504030204" pitchFamily="34" charset="0"/>
              </a:rPr>
              <a:t>STUDENT ID: 4110E206</a:t>
            </a:r>
            <a:endParaRPr lang="en-PH" sz="1600" b="1" cap="none" spc="0" dirty="0">
              <a:ln w="12700">
                <a:solidFill>
                  <a:schemeClr val="accent5"/>
                </a:solidFill>
                <a:prstDash val="solid"/>
              </a:ln>
              <a:solidFill>
                <a:schemeClr val="tx1"/>
              </a:solidFill>
              <a:effectLst>
                <a:outerShdw blurRad="38100" dist="38100" dir="2700000" algn="tl">
                  <a:srgbClr val="000000">
                    <a:alpha val="43137"/>
                  </a:srgbClr>
                </a:outerShdw>
              </a:effectLst>
            </a:endParaRPr>
          </a:p>
        </p:txBody>
      </p:sp>
      <p:sp>
        <p:nvSpPr>
          <p:cNvPr id="10" name="TextBox 9">
            <a:extLst>
              <a:ext uri="{FF2B5EF4-FFF2-40B4-BE49-F238E27FC236}">
                <a16:creationId xmlns="" xmlns:a16="http://schemas.microsoft.com/office/drawing/2014/main" id="{D342A853-725C-DC9F-6B96-62253D6D7B03}"/>
              </a:ext>
            </a:extLst>
          </p:cNvPr>
          <p:cNvSpPr txBox="1"/>
          <p:nvPr/>
        </p:nvSpPr>
        <p:spPr>
          <a:xfrm>
            <a:off x="7144940" y="4796245"/>
            <a:ext cx="2460171" cy="261610"/>
          </a:xfrm>
          <a:prstGeom prst="rect">
            <a:avLst/>
          </a:prstGeom>
          <a:noFill/>
        </p:spPr>
        <p:txBody>
          <a:bodyPr wrap="square">
            <a:spAutoFit/>
          </a:bodyPr>
          <a:lstStyle/>
          <a:p>
            <a:r>
              <a:rPr lang="en-US" sz="1100" dirty="0">
                <a:solidFill>
                  <a:schemeClr val="accent6">
                    <a:lumMod val="50000"/>
                  </a:schemeClr>
                </a:solidFill>
                <a:latin typeface="Century Gothic" panose="020B0502020202020204" pitchFamily="34" charset="0"/>
              </a:rPr>
              <a:t>MY </a:t>
            </a:r>
            <a:r>
              <a:rPr lang="en-US" sz="1100" dirty="0">
                <a:solidFill>
                  <a:schemeClr val="bg1"/>
                </a:solidFill>
                <a:latin typeface="Century Gothic" panose="020B0502020202020204" pitchFamily="34" charset="0"/>
              </a:rPr>
              <a:t>DEAR GREAT </a:t>
            </a:r>
            <a:r>
              <a:rPr lang="en-US" sz="1100" dirty="0">
                <a:solidFill>
                  <a:schemeClr val="accent6">
                    <a:lumMod val="50000"/>
                  </a:schemeClr>
                </a:solidFill>
                <a:latin typeface="Century Gothic" panose="020B0502020202020204" pitchFamily="34" charset="0"/>
              </a:rPr>
              <a:t>TEACHER</a:t>
            </a:r>
          </a:p>
        </p:txBody>
      </p:sp>
      <p:sp>
        <p:nvSpPr>
          <p:cNvPr id="12" name="Rectangle 11">
            <a:extLst>
              <a:ext uri="{FF2B5EF4-FFF2-40B4-BE49-F238E27FC236}">
                <a16:creationId xmlns="" xmlns:a16="http://schemas.microsoft.com/office/drawing/2014/main" id="{B96CCD6B-CF5F-B075-65EF-AF258B793244}"/>
              </a:ext>
            </a:extLst>
          </p:cNvPr>
          <p:cNvSpPr/>
          <p:nvPr/>
        </p:nvSpPr>
        <p:spPr>
          <a:xfrm>
            <a:off x="4386187" y="1183909"/>
            <a:ext cx="4975527" cy="1788831"/>
          </a:xfrm>
          <a:prstGeom prst="rect">
            <a:avLst/>
          </a:prstGeom>
          <a:noFill/>
        </p:spPr>
        <p:txBody>
          <a:bodyPr wrap="square" lIns="91440" tIns="45720" rIns="91440" bIns="45720">
            <a:spAutoFit/>
          </a:bodyPr>
          <a:lstStyle/>
          <a:p>
            <a:pPr algn="ctr"/>
            <a:r>
              <a:rPr lang="en-PH"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Rounded MT Bold" panose="020F0704030504030204" pitchFamily="34" charset="0"/>
                <a:cs typeface="Times New Roman" panose="02020603050405020304" pitchFamily="18" charset="0"/>
              </a:rPr>
              <a:t>COMPUTER</a:t>
            </a:r>
            <a:br>
              <a:rPr lang="en-PH"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Rounded MT Bold" panose="020F0704030504030204" pitchFamily="34" charset="0"/>
                <a:cs typeface="Times New Roman" panose="02020603050405020304" pitchFamily="18" charset="0"/>
              </a:rPr>
            </a:br>
            <a:r>
              <a:rPr lang="en-PH"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Rounded MT Bold" panose="020F0704030504030204" pitchFamily="34" charset="0"/>
                <a:cs typeface="Times New Roman" panose="02020603050405020304" pitchFamily="18" charset="0"/>
              </a:rPr>
              <a:t>NETWORK</a:t>
            </a:r>
            <a:endParaRPr lang="en-PH"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3" name="Picture 12">
            <a:extLst>
              <a:ext uri="{FF2B5EF4-FFF2-40B4-BE49-F238E27FC236}">
                <a16:creationId xmlns="" xmlns:a16="http://schemas.microsoft.com/office/drawing/2014/main" id="{2459ABB7-7D14-E25C-E9A5-FB6A7B036437}"/>
              </a:ext>
            </a:extLst>
          </p:cNvPr>
          <p:cNvPicPr>
            <a:picLocks noChangeAspect="1"/>
          </p:cNvPicPr>
          <p:nvPr/>
        </p:nvPicPr>
        <p:blipFill>
          <a:blip r:embed="rId3"/>
          <a:stretch>
            <a:fillRect/>
          </a:stretch>
        </p:blipFill>
        <p:spPr>
          <a:xfrm>
            <a:off x="0" y="0"/>
            <a:ext cx="4570646" cy="5143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1200"/>
                                        <p:tgtEl>
                                          <p:spTgt spid="3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242" y="1019175"/>
            <a:ext cx="5308917" cy="3659130"/>
          </a:xfrm>
          <a:prstGeom prst="rect">
            <a:avLst/>
          </a:prstGeom>
        </p:spPr>
      </p:pic>
    </p:spTree>
    <p:extLst>
      <p:ext uri="{BB962C8B-B14F-4D97-AF65-F5344CB8AC3E}">
        <p14:creationId xmlns:p14="http://schemas.microsoft.com/office/powerpoint/2010/main" val="2123247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207451"/>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One of the most useful networking commands in Linux is traceroute. It is used for network troubleshooting. It detects the delay and determines the best path to your destination. It primarily aids in the following ways: It names and identifies all of the devices on the path. It takes the path to the destination. It determines and reports the source of network latency.</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TRACE</a:t>
            </a:r>
            <a:r>
              <a:rPr lang="en-PH" sz="3200" dirty="0">
                <a:solidFill>
                  <a:schemeClr val="bg1"/>
                </a:solidFill>
                <a:latin typeface="Times New Roman" panose="02020603050405020304" pitchFamily="18" charset="0"/>
                <a:cs typeface="Times New Roman" panose="02020603050405020304" pitchFamily="18" charset="0"/>
              </a:rPr>
              <a:t>ROUTE</a:t>
            </a: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5800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207451"/>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sz="2000" b="1"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tracepath</a:t>
            </a: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command in Linux is similar to the traceroute command. It is employed in the detection of network delays. It does not, however, necessitate root access. It is installed by default in Ubuntu. It follows the path to the specified destination and identifies each hop along the way. If your network is weak, it detects the point at which the network is weak.</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TRACE</a:t>
            </a:r>
            <a:r>
              <a:rPr lang="en-PH" sz="3200" dirty="0">
                <a:solidFill>
                  <a:schemeClr val="bg1"/>
                </a:solidFill>
                <a:latin typeface="Times New Roman" panose="02020603050405020304" pitchFamily="18" charset="0"/>
                <a:cs typeface="Times New Roman" panose="02020603050405020304" pitchFamily="18" charset="0"/>
              </a:rPr>
              <a:t>PATH</a:t>
            </a: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0901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207451"/>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Ping is a popular network troubleshooting command in Linux. It essentially tests network connectivity between two nodes. Ping is an abbreviation for Packet Internet Groper. To test network connectivity, the ping command sends an ICMP echo request. It will continue to execute until it is interrupted.</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P</a:t>
            </a:r>
            <a:r>
              <a:rPr lang="en-PH" sz="3200" dirty="0">
                <a:solidFill>
                  <a:schemeClr val="bg1"/>
                </a:solidFill>
                <a:latin typeface="Times New Roman" panose="02020603050405020304" pitchFamily="18" charset="0"/>
                <a:cs typeface="Times New Roman" panose="02020603050405020304" pitchFamily="18" charset="0"/>
              </a:rPr>
              <a:t>IN</a:t>
            </a:r>
            <a:r>
              <a:rPr lang="en-PH" sz="3200" dirty="0">
                <a:solidFill>
                  <a:schemeClr val="tx1"/>
                </a:solidFill>
                <a:latin typeface="Times New Roman" panose="02020603050405020304" pitchFamily="18" charset="0"/>
                <a:cs typeface="Times New Roman" panose="02020603050405020304" pitchFamily="18" charset="0"/>
              </a:rPr>
              <a:t>G</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967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303202"/>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The Linux netstat command displays network statistics. It provides statistical data about various interfaces, such as open sockets, routing tables, and connection information.</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NE</a:t>
            </a:r>
            <a:r>
              <a:rPr lang="en-PH" sz="3200" dirty="0">
                <a:solidFill>
                  <a:schemeClr val="bg1"/>
                </a:solidFill>
                <a:latin typeface="Times New Roman" panose="02020603050405020304" pitchFamily="18" charset="0"/>
                <a:cs typeface="Times New Roman" panose="02020603050405020304" pitchFamily="18" charset="0"/>
              </a:rPr>
              <a:t>TST</a:t>
            </a:r>
            <a:r>
              <a:rPr lang="en-PH" sz="3200" dirty="0">
                <a:solidFill>
                  <a:schemeClr val="tx1"/>
                </a:solidFill>
                <a:latin typeface="Times New Roman" panose="02020603050405020304" pitchFamily="18" charset="0"/>
                <a:cs typeface="Times New Roman" panose="02020603050405020304" pitchFamily="18" charset="0"/>
              </a:rPr>
              <a:t>AT</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422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78498" y="2571750"/>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The Linux </a:t>
            </a:r>
            <a:r>
              <a:rPr lang="en-US" sz="2000" b="1"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nslookup</a:t>
            </a: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command is also used for DNS queries. It is the previous version of dig.</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NS</a:t>
            </a:r>
            <a:r>
              <a:rPr lang="en-PH" sz="3200" dirty="0">
                <a:solidFill>
                  <a:schemeClr val="bg1"/>
                </a:solidFill>
                <a:latin typeface="Times New Roman" panose="02020603050405020304" pitchFamily="18" charset="0"/>
                <a:cs typeface="Times New Roman" panose="02020603050405020304" pitchFamily="18" charset="0"/>
              </a:rPr>
              <a:t>LOOK</a:t>
            </a:r>
            <a:r>
              <a:rPr lang="en-PH" sz="3200" dirty="0">
                <a:solidFill>
                  <a:schemeClr val="tx1"/>
                </a:solidFill>
                <a:latin typeface="Times New Roman" panose="02020603050405020304" pitchFamily="18" charset="0"/>
                <a:cs typeface="Times New Roman" panose="02020603050405020304" pitchFamily="18" charset="0"/>
              </a:rPr>
              <a:t>UP</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92954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98819" y="2006980"/>
            <a:ext cx="5705742" cy="1650620"/>
          </a:xfrm>
          <a:prstGeom prst="rect">
            <a:avLst/>
          </a:prstGeom>
        </p:spPr>
        <p:txBody>
          <a:bodyPr spcFirstLastPara="1" wrap="square" lIns="91425" tIns="91425" rIns="91425" bIns="91425" anchor="t" anchorCtr="0">
            <a:noAutofit/>
          </a:bodyPr>
          <a:lstStyle/>
          <a:p>
            <a:pPr marL="0" lvl="0" indent="0"/>
            <a:r>
              <a:rPr lang="en-US"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It takes the use of yet another necessary and frequently used tool to find network information about your local system, such as IP addresses, DNS addresses, and other information. Default Gateway and Finding Your IP Address are Basic Uses The </a:t>
            </a:r>
            <a:r>
              <a:rPr lang="en-US" b="1" dirty="0" err="1">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ipconfig</a:t>
            </a:r>
            <a:r>
              <a:rPr lang="en-US" b="1"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command should be entered at the prompt. The subsequent data is displayed.</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smtClean="0">
                <a:solidFill>
                  <a:schemeClr val="bg1"/>
                </a:solidFill>
                <a:latin typeface="Times New Roman" panose="02020603050405020304" pitchFamily="18" charset="0"/>
                <a:cs typeface="Times New Roman" panose="02020603050405020304" pitchFamily="18" charset="0"/>
              </a:rPr>
              <a:t>IP</a:t>
            </a:r>
            <a:r>
              <a:rPr lang="en-PH" sz="3200" dirty="0" smtClean="0">
                <a:solidFill>
                  <a:schemeClr val="tx1"/>
                </a:solidFill>
                <a:latin typeface="Times New Roman" panose="02020603050405020304" pitchFamily="18" charset="0"/>
                <a:cs typeface="Times New Roman" panose="02020603050405020304" pitchFamily="18" charset="0"/>
              </a:rPr>
              <a:t>CONFIG</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4800" y="4802153"/>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372311" y="3526249"/>
            <a:ext cx="3286775" cy="1275904"/>
          </a:xfrm>
          <a:prstGeom prst="rect">
            <a:avLst/>
          </a:prstGeom>
        </p:spPr>
      </p:pic>
    </p:spTree>
    <p:extLst>
      <p:ext uri="{BB962C8B-B14F-4D97-AF65-F5344CB8AC3E}">
        <p14:creationId xmlns:p14="http://schemas.microsoft.com/office/powerpoint/2010/main" val="7879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27698" y="2220340"/>
            <a:ext cx="6122303" cy="1919350"/>
          </a:xfrm>
          <a:prstGeom prst="rect">
            <a:avLst/>
          </a:prstGeom>
        </p:spPr>
        <p:txBody>
          <a:bodyPr spcFirstLastPara="1" wrap="square" lIns="91425" tIns="91425" rIns="91425" bIns="91425" anchor="t" anchorCtr="0">
            <a:noAutofit/>
          </a:bodyPr>
          <a:lstStyle/>
          <a:p>
            <a:pPr marL="0" lvl="0" indent="0"/>
            <a:r>
              <a:rPr lang="en-US" sz="18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fairly straightforward command that shows your machine's host name. Compared to visiting the control panel &gt; system, this is significantly faster.</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smtClean="0">
                <a:solidFill>
                  <a:schemeClr val="tx1"/>
                </a:solidFill>
                <a:latin typeface="Times New Roman" panose="02020603050405020304" pitchFamily="18" charset="0"/>
                <a:cs typeface="Times New Roman" panose="02020603050405020304" pitchFamily="18" charset="0"/>
              </a:rPr>
              <a:t>HOST</a:t>
            </a:r>
            <a:r>
              <a:rPr lang="en-PH" sz="3200" dirty="0" smtClean="0">
                <a:solidFill>
                  <a:schemeClr val="bg1"/>
                </a:solidFill>
                <a:latin typeface="Times New Roman" panose="02020603050405020304" pitchFamily="18" charset="0"/>
                <a:cs typeface="Times New Roman" panose="02020603050405020304" pitchFamily="18" charset="0"/>
              </a:rPr>
              <a:t>NAME</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2215398" y="3411019"/>
            <a:ext cx="1960362" cy="1134334"/>
          </a:xfrm>
          <a:prstGeom prst="rect">
            <a:avLst/>
          </a:prstGeom>
        </p:spPr>
      </p:pic>
    </p:spTree>
    <p:extLst>
      <p:ext uri="{BB962C8B-B14F-4D97-AF65-F5344CB8AC3E}">
        <p14:creationId xmlns:p14="http://schemas.microsoft.com/office/powerpoint/2010/main" val="268755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27698" y="2220340"/>
            <a:ext cx="6122303" cy="1919350"/>
          </a:xfrm>
          <a:prstGeom prst="rect">
            <a:avLst/>
          </a:prstGeom>
        </p:spPr>
        <p:txBody>
          <a:bodyPr spcFirstLastPara="1" wrap="square" lIns="91425" tIns="91425" rIns="91425" bIns="91425" anchor="t" anchorCtr="0">
            <a:noAutofit/>
          </a:bodyPr>
          <a:lstStyle/>
          <a:p>
            <a:pPr marL="0" lvl="0" indent="0"/>
            <a:r>
              <a:rPr lang="en-US" sz="18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An additional, extremely straightforward command that displays the MAC addresses of your network interfaces</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smtClean="0">
                <a:solidFill>
                  <a:schemeClr val="tx1"/>
                </a:solidFill>
                <a:latin typeface="Times New Roman" panose="02020603050405020304" pitchFamily="18" charset="0"/>
                <a:cs typeface="Times New Roman" panose="02020603050405020304" pitchFamily="18" charset="0"/>
              </a:rPr>
              <a:t>GET</a:t>
            </a:r>
            <a:r>
              <a:rPr lang="en-PH" sz="3200" dirty="0" smtClean="0">
                <a:solidFill>
                  <a:schemeClr val="bg1"/>
                </a:solidFill>
                <a:latin typeface="Times New Roman" panose="02020603050405020304" pitchFamily="18" charset="0"/>
                <a:cs typeface="Times New Roman" panose="02020603050405020304" pitchFamily="18" charset="0"/>
              </a:rPr>
              <a:t>MAC</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000206" y="3180015"/>
            <a:ext cx="4100406" cy="1360673"/>
          </a:xfrm>
          <a:prstGeom prst="rect">
            <a:avLst/>
          </a:prstGeom>
        </p:spPr>
      </p:pic>
    </p:spTree>
    <p:extLst>
      <p:ext uri="{BB962C8B-B14F-4D97-AF65-F5344CB8AC3E}">
        <p14:creationId xmlns:p14="http://schemas.microsoft.com/office/powerpoint/2010/main" val="26304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197218" y="2207450"/>
            <a:ext cx="6122303" cy="1919350"/>
          </a:xfrm>
          <a:prstGeom prst="rect">
            <a:avLst/>
          </a:prstGeom>
        </p:spPr>
        <p:txBody>
          <a:bodyPr spcFirstLastPara="1" wrap="square" lIns="91425" tIns="91425" rIns="91425" bIns="91425" anchor="t" anchorCtr="0">
            <a:noAutofit/>
          </a:bodyPr>
          <a:lstStyle/>
          <a:p>
            <a:pPr marL="0" lvl="0" indent="0"/>
            <a:r>
              <a:rPr lang="en-US" sz="18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The address resolution cache can be seen with this. </a:t>
            </a:r>
            <a:endParaRPr lang="en-US" sz="1800" b="1" dirty="0" smtClean="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lvl="0" indent="0"/>
            <a:r>
              <a:rPr lang="en-US" sz="1800" b="1" dirty="0" smtClean="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sz="18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most frequent command line switch to use with this command is </a:t>
            </a:r>
            <a:r>
              <a:rPr lang="en-US" sz="1800" b="1"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arp</a:t>
            </a:r>
            <a:r>
              <a:rPr lang="en-US" sz="18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smtClean="0">
                <a:solidFill>
                  <a:schemeClr val="tx1"/>
                </a:solidFill>
                <a:latin typeface="Times New Roman" panose="02020603050405020304" pitchFamily="18" charset="0"/>
                <a:cs typeface="Times New Roman" panose="02020603050405020304" pitchFamily="18" charset="0"/>
              </a:rPr>
              <a:t>A</a:t>
            </a:r>
            <a:r>
              <a:rPr lang="en-PH" sz="3200" dirty="0" smtClean="0">
                <a:solidFill>
                  <a:schemeClr val="bg1"/>
                </a:solidFill>
                <a:latin typeface="Times New Roman" panose="02020603050405020304" pitchFamily="18" charset="0"/>
                <a:cs typeface="Times New Roman" panose="02020603050405020304" pitchFamily="18" charset="0"/>
              </a:rPr>
              <a:t>R</a:t>
            </a:r>
            <a:r>
              <a:rPr lang="en-PH" sz="3200" dirty="0" smtClean="0">
                <a:solidFill>
                  <a:schemeClr val="tx1"/>
                </a:solidFill>
                <a:latin typeface="Times New Roman" panose="02020603050405020304" pitchFamily="18" charset="0"/>
                <a:cs typeface="Times New Roman" panose="02020603050405020304" pitchFamily="18" charset="0"/>
              </a:rPr>
              <a:t>P</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322810" y="3407660"/>
            <a:ext cx="3871117" cy="993936"/>
          </a:xfrm>
          <a:prstGeom prst="rect">
            <a:avLst/>
          </a:prstGeom>
        </p:spPr>
      </p:pic>
    </p:spTree>
    <p:extLst>
      <p:ext uri="{BB962C8B-B14F-4D97-AF65-F5344CB8AC3E}">
        <p14:creationId xmlns:p14="http://schemas.microsoft.com/office/powerpoint/2010/main" val="43605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197218" y="2207450"/>
            <a:ext cx="6122303" cy="1919350"/>
          </a:xfrm>
          <a:prstGeom prst="rect">
            <a:avLst/>
          </a:prstGeom>
        </p:spPr>
        <p:txBody>
          <a:bodyPr spcFirstLastPara="1" wrap="square" lIns="91425" tIns="91425" rIns="91425" bIns="91425" anchor="t" anchorCtr="0">
            <a:noAutofit/>
          </a:bodyPr>
          <a:lstStyle/>
          <a:p>
            <a:pPr marL="0" lvl="0" indent="0"/>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See this tutorial for information on how to use the </a:t>
            </a:r>
            <a:r>
              <a:rPr lang="en-US" sz="2000" b="1"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tasklist</a:t>
            </a: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command to view a list of active tasks and the </a:t>
            </a:r>
            <a:r>
              <a:rPr lang="en-US" sz="2000" b="1"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taskKill</a:t>
            </a:r>
            <a:r>
              <a:rPr lang="en-US" sz="2000" b="1"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command to terminate them by name or processor ID.</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smtClean="0">
                <a:solidFill>
                  <a:schemeClr val="tx1"/>
                </a:solidFill>
                <a:latin typeface="Times New Roman" panose="02020603050405020304" pitchFamily="18" charset="0"/>
                <a:cs typeface="Times New Roman" panose="02020603050405020304" pitchFamily="18" charset="0"/>
              </a:rPr>
              <a:t>TA</a:t>
            </a:r>
            <a:r>
              <a:rPr lang="en-PH" sz="3200" dirty="0" smtClean="0">
                <a:solidFill>
                  <a:schemeClr val="bg1"/>
                </a:solidFill>
                <a:latin typeface="Times New Roman" panose="02020603050405020304" pitchFamily="18" charset="0"/>
                <a:cs typeface="Times New Roman" panose="02020603050405020304" pitchFamily="18" charset="0"/>
              </a:rPr>
              <a:t>SKKI</a:t>
            </a:r>
            <a:r>
              <a:rPr lang="en-PH" sz="3200" dirty="0" smtClean="0">
                <a:solidFill>
                  <a:schemeClr val="tx1"/>
                </a:solidFill>
                <a:latin typeface="Times New Roman" panose="02020603050405020304" pitchFamily="18" charset="0"/>
                <a:cs typeface="Times New Roman" panose="02020603050405020304" pitchFamily="18" charset="0"/>
              </a:rPr>
              <a:t>LL</a:t>
            </a:r>
            <a:endParaRPr lang="en-PH"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647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679564" y="2669947"/>
            <a:ext cx="5655922"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r>
              <a:rPr lang="en-US" b="0" dirty="0">
                <a:solidFill>
                  <a:schemeClr val="bg1"/>
                </a:solidFill>
                <a:effectLst>
                  <a:outerShdw blurRad="38100" dist="38100" dir="2700000" algn="tl">
                    <a:srgbClr val="000000">
                      <a:alpha val="43137"/>
                    </a:srgbClr>
                  </a:outerShdw>
                </a:effectLst>
                <a:latin typeface="Amasis MT Pro Black" panose="02040A04050005020304" pitchFamily="18" charset="0"/>
              </a:rPr>
              <a:t>MAN</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t>
            </a:r>
            <a:r>
              <a:rPr lang="en-US" b="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METROPOLITAN </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AREA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660275" y="1274970"/>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03</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46515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38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8D02CAC3-B203-E3B1-51BC-2ED1DA388DFB}"/>
              </a:ext>
            </a:extLst>
          </p:cNvPr>
          <p:cNvSpPr>
            <a:spLocks noGrp="1"/>
          </p:cNvSpPr>
          <p:nvPr>
            <p:ph type="subTitle" idx="1"/>
          </p:nvPr>
        </p:nvSpPr>
        <p:spPr>
          <a:xfrm>
            <a:off x="5293360" y="540774"/>
            <a:ext cx="3122385" cy="1809365"/>
          </a:xfrm>
        </p:spPr>
        <p:txBody>
          <a:bodyPr/>
          <a:lstStyle/>
          <a:p>
            <a:pPr algn="ctr"/>
            <a:r>
              <a:rPr lang="en-PH" sz="3200" dirty="0"/>
              <a:t>NETWORK</a:t>
            </a:r>
          </a:p>
          <a:p>
            <a:pPr algn="ctr"/>
            <a:r>
              <a:rPr lang="en-PH" sz="3200" dirty="0">
                <a:solidFill>
                  <a:schemeClr val="bg1"/>
                </a:solidFill>
              </a:rPr>
              <a:t>CONNECTING</a:t>
            </a:r>
            <a:r>
              <a:rPr lang="en-PH" sz="3200" dirty="0"/>
              <a:t> DEVICES</a:t>
            </a:r>
            <a:endParaRPr lang="en-PH" sz="3200" dirty="0">
              <a:solidFill>
                <a:schemeClr val="bg1"/>
              </a:solidFill>
            </a:endParaRPr>
          </a:p>
        </p:txBody>
      </p:sp>
      <p:pic>
        <p:nvPicPr>
          <p:cNvPr id="2" name="Picture 1"/>
          <p:cNvPicPr>
            <a:picLocks noChangeAspect="1"/>
          </p:cNvPicPr>
          <p:nvPr/>
        </p:nvPicPr>
        <p:blipFill>
          <a:blip r:embed="rId2"/>
          <a:stretch>
            <a:fillRect/>
          </a:stretch>
        </p:blipFill>
        <p:spPr>
          <a:xfrm>
            <a:off x="5428531" y="2350139"/>
            <a:ext cx="3217629" cy="2513273"/>
          </a:xfrm>
          <a:prstGeom prst="rect">
            <a:avLst/>
          </a:prstGeom>
        </p:spPr>
      </p:pic>
    </p:spTree>
    <p:extLst>
      <p:ext uri="{BB962C8B-B14F-4D97-AF65-F5344CB8AC3E}">
        <p14:creationId xmlns:p14="http://schemas.microsoft.com/office/powerpoint/2010/main" val="3441037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smtClean="0">
                <a:effectLst>
                  <a:outerShdw blurRad="38100" dist="38100" dir="2700000" algn="tl">
                    <a:srgbClr val="000000">
                      <a:alpha val="43137"/>
                    </a:srgbClr>
                  </a:outerShdw>
                </a:effectLst>
              </a:rPr>
              <a:t>NIC </a:t>
            </a:r>
            <a:r>
              <a:rPr lang="en-PH" sz="3200" dirty="0">
                <a:effectLst>
                  <a:outerShdw blurRad="38100" dist="38100" dir="2700000" algn="tl">
                    <a:srgbClr val="000000">
                      <a:alpha val="43137"/>
                    </a:srgbClr>
                  </a:outerShdw>
                </a:effectLst>
              </a:rPr>
              <a:t/>
            </a:r>
            <a:br>
              <a:rPr lang="en-PH" sz="3200" dirty="0">
                <a:effectLst>
                  <a:outerShdw blurRad="38100" dist="38100" dir="2700000" algn="tl">
                    <a:srgbClr val="000000">
                      <a:alpha val="43137"/>
                    </a:srgbClr>
                  </a:outerShdw>
                </a:effectLst>
              </a:rPr>
            </a:br>
            <a:r>
              <a:rPr lang="en-PH" sz="3200" dirty="0" smtClean="0">
                <a:solidFill>
                  <a:schemeClr val="bg1"/>
                </a:solidFill>
                <a:effectLst>
                  <a:outerShdw blurRad="38100" dist="38100" dir="2700000" algn="tl">
                    <a:srgbClr val="000000">
                      <a:alpha val="43137"/>
                    </a:srgbClr>
                  </a:outerShdw>
                </a:effectLst>
              </a:rPr>
              <a:t>N</a:t>
            </a:r>
            <a:r>
              <a:rPr lang="en-PH" sz="3200" dirty="0" smtClean="0">
                <a:solidFill>
                  <a:schemeClr val="tx1"/>
                </a:solidFill>
                <a:effectLst>
                  <a:outerShdw blurRad="38100" dist="38100" dir="2700000" algn="tl">
                    <a:srgbClr val="000000">
                      <a:alpha val="43137"/>
                    </a:srgbClr>
                  </a:outerShdw>
                </a:effectLst>
              </a:rPr>
              <a:t>ETWORK</a:t>
            </a:r>
            <a:r>
              <a:rPr lang="en-PH" sz="3200" dirty="0" smtClean="0">
                <a:solidFill>
                  <a:schemeClr val="bg1"/>
                </a:solidFill>
                <a:effectLst>
                  <a:outerShdw blurRad="38100" dist="38100" dir="2700000" algn="tl">
                    <a:srgbClr val="000000">
                      <a:alpha val="43137"/>
                    </a:srgbClr>
                  </a:outerShdw>
                </a:effectLst>
              </a:rPr>
              <a:t> I</a:t>
            </a:r>
            <a:r>
              <a:rPr lang="en-PH" sz="3200" dirty="0" smtClean="0">
                <a:solidFill>
                  <a:schemeClr val="tx1"/>
                </a:solidFill>
                <a:effectLst>
                  <a:outerShdw blurRad="38100" dist="38100" dir="2700000" algn="tl">
                    <a:srgbClr val="000000">
                      <a:alpha val="43137"/>
                    </a:srgbClr>
                  </a:outerShdw>
                </a:effectLst>
              </a:rPr>
              <a:t>NTERFAC</a:t>
            </a:r>
            <a:r>
              <a:rPr lang="en-PH" sz="3200" dirty="0" smtClean="0">
                <a:solidFill>
                  <a:schemeClr val="bg1"/>
                </a:solidFill>
                <a:effectLst>
                  <a:outerShdw blurRad="38100" dist="38100" dir="2700000" algn="tl">
                    <a:srgbClr val="000000">
                      <a:alpha val="43137"/>
                    </a:srgbClr>
                  </a:outerShdw>
                </a:effectLst>
              </a:rPr>
              <a:t>E C</a:t>
            </a:r>
            <a:r>
              <a:rPr lang="en-PH" sz="3200" dirty="0" smtClean="0">
                <a:solidFill>
                  <a:schemeClr val="tx1"/>
                </a:solidFill>
                <a:effectLst>
                  <a:outerShdw blurRad="38100" dist="38100" dir="2700000" algn="tl">
                    <a:srgbClr val="000000">
                      <a:alpha val="43137"/>
                    </a:srgbClr>
                  </a:outerShdw>
                </a:effectLst>
              </a:rPr>
              <a:t>ARD</a:t>
            </a:r>
            <a:endParaRPr lang="en-PH" sz="32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38401" y="1719799"/>
            <a:ext cx="3745605" cy="1199398"/>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The component that connected your computer to a network is a network interface card. In the figure, the display is a NIC. Each mainframe and server connected to it has the cards configured in a development slot.</a:t>
            </a:r>
            <a:endParaRPr lang="en-US" dirty="0">
              <a:solidFill>
                <a:schemeClr val="tx1"/>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68326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93311" y="1608175"/>
            <a:ext cx="3825569" cy="3254818"/>
          </a:xfrm>
          <a:prstGeom prst="rect">
            <a:avLst/>
          </a:prstGeom>
        </p:spPr>
      </p:pic>
    </p:spTree>
    <p:extLst>
      <p:ext uri="{BB962C8B-B14F-4D97-AF65-F5344CB8AC3E}">
        <p14:creationId xmlns:p14="http://schemas.microsoft.com/office/powerpoint/2010/main" val="6770573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smtClean="0">
                <a:effectLst>
                  <a:outerShdw blurRad="38100" dist="38100" dir="2700000" algn="tl">
                    <a:srgbClr val="000000">
                      <a:alpha val="43137"/>
                    </a:srgbClr>
                  </a:outerShdw>
                </a:effectLst>
              </a:rPr>
              <a:t>TC </a:t>
            </a:r>
            <a:r>
              <a:rPr lang="en-PH" sz="3200" dirty="0">
                <a:effectLst>
                  <a:outerShdw blurRad="38100" dist="38100" dir="2700000" algn="tl">
                    <a:srgbClr val="000000">
                      <a:alpha val="43137"/>
                    </a:srgbClr>
                  </a:outerShdw>
                </a:effectLst>
              </a:rPr>
              <a:t/>
            </a:r>
            <a:br>
              <a:rPr lang="en-PH" sz="3200" dirty="0">
                <a:effectLst>
                  <a:outerShdw blurRad="38100" dist="38100" dir="2700000" algn="tl">
                    <a:srgbClr val="000000">
                      <a:alpha val="43137"/>
                    </a:srgbClr>
                  </a:outerShdw>
                </a:effectLst>
              </a:rPr>
            </a:br>
            <a:r>
              <a:rPr lang="en-PH" sz="3200" dirty="0" smtClean="0">
                <a:effectLst>
                  <a:outerShdw blurRad="38100" dist="38100" dir="2700000" algn="tl">
                    <a:srgbClr val="000000">
                      <a:alpha val="43137"/>
                    </a:srgbClr>
                  </a:outerShdw>
                </a:effectLst>
              </a:rPr>
              <a:t>T</a:t>
            </a:r>
            <a:r>
              <a:rPr lang="en-PH" sz="3200" dirty="0" smtClean="0">
                <a:solidFill>
                  <a:schemeClr val="bg1"/>
                </a:solidFill>
                <a:effectLst>
                  <a:outerShdw blurRad="38100" dist="38100" dir="2700000" algn="tl">
                    <a:srgbClr val="000000">
                      <a:alpha val="43137"/>
                    </a:srgbClr>
                  </a:outerShdw>
                </a:effectLst>
              </a:rPr>
              <a:t>RANS</a:t>
            </a:r>
            <a:r>
              <a:rPr lang="en-PH" sz="3200" dirty="0" smtClean="0">
                <a:effectLst>
                  <a:outerShdw blurRad="38100" dist="38100" dir="2700000" algn="tl">
                    <a:srgbClr val="000000">
                      <a:alpha val="43137"/>
                    </a:srgbClr>
                  </a:outerShdw>
                </a:effectLst>
              </a:rPr>
              <a:t>C</a:t>
            </a:r>
            <a:r>
              <a:rPr lang="en-PH" sz="3200" dirty="0" smtClean="0">
                <a:solidFill>
                  <a:schemeClr val="bg1"/>
                </a:solidFill>
                <a:effectLst>
                  <a:outerShdw blurRad="38100" dist="38100" dir="2700000" algn="tl">
                    <a:srgbClr val="000000">
                      <a:alpha val="43137"/>
                    </a:srgbClr>
                  </a:outerShdw>
                </a:effectLst>
              </a:rPr>
              <a:t>EIVERS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1486119"/>
            <a:ext cx="3745605" cy="1199398"/>
          </a:xfrm>
          <a:prstGeom prst="rect">
            <a:avLst/>
          </a:prstGeom>
        </p:spPr>
        <p:txBody>
          <a:bodyPr spcFirstLastPara="1" wrap="square" lIns="91425" tIns="91425" rIns="91425" bIns="91425" anchor="t" anchorCtr="0">
            <a:noAutofit/>
          </a:bodyPr>
          <a:lstStyle/>
          <a:p>
            <a:pPr marL="0" lvl="0" indent="0" algn="ctr"/>
            <a:r>
              <a:rPr lang="en-US" dirty="0">
                <a:solidFill>
                  <a:schemeClr val="tx1"/>
                </a:solidFill>
              </a:rPr>
              <a:t>A computer is connected to a network cable by a device called a transceiver (transmitter/receiver).Network Interface Cards (NICs) are created using </a:t>
            </a:r>
            <a:r>
              <a:rPr lang="en-US" dirty="0" smtClean="0">
                <a:solidFill>
                  <a:schemeClr val="tx1"/>
                </a:solidFill>
              </a:rPr>
              <a:t>transceivers. To </a:t>
            </a:r>
            <a:r>
              <a:rPr lang="en-US" dirty="0">
                <a:solidFill>
                  <a:schemeClr val="tx1"/>
                </a:solidFill>
              </a:rPr>
              <a:t>send, receive, and detect collisions, a transceiver is required. As shown in the image, the transceiver is connected to the station by a transceiver cable that enables detach pathways for sending and receiving.</a:t>
            </a:r>
            <a:endParaRPr lang="en-US" sz="1200" dirty="0">
              <a:solidFill>
                <a:schemeClr val="tx1"/>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007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20640" y="2478896"/>
            <a:ext cx="3738880" cy="2389737"/>
          </a:xfrm>
          <a:prstGeom prst="rect">
            <a:avLst/>
          </a:prstGeom>
        </p:spPr>
      </p:pic>
    </p:spTree>
    <p:extLst>
      <p:ext uri="{BB962C8B-B14F-4D97-AF65-F5344CB8AC3E}">
        <p14:creationId xmlns:p14="http://schemas.microsoft.com/office/powerpoint/2010/main" val="1316083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smtClean="0">
                <a:effectLst>
                  <a:outerShdw blurRad="38100" dist="38100" dir="2700000" algn="tl">
                    <a:srgbClr val="000000">
                      <a:alpha val="43137"/>
                    </a:srgbClr>
                  </a:outerShdw>
                </a:effectLst>
              </a:rPr>
              <a:t>TC </a:t>
            </a:r>
            <a:r>
              <a:rPr lang="en-PH" sz="3200" dirty="0">
                <a:effectLst>
                  <a:outerShdw blurRad="38100" dist="38100" dir="2700000" algn="tl">
                    <a:srgbClr val="000000">
                      <a:alpha val="43137"/>
                    </a:srgbClr>
                  </a:outerShdw>
                </a:effectLst>
              </a:rPr>
              <a:t/>
            </a:r>
            <a:br>
              <a:rPr lang="en-PH" sz="3200" dirty="0">
                <a:effectLst>
                  <a:outerShdw blurRad="38100" dist="38100" dir="2700000" algn="tl">
                    <a:srgbClr val="000000">
                      <a:alpha val="43137"/>
                    </a:srgbClr>
                  </a:outerShdw>
                </a:effectLst>
              </a:rPr>
            </a:br>
            <a:r>
              <a:rPr lang="en-PH" sz="3200" dirty="0" smtClean="0">
                <a:effectLst>
                  <a:outerShdw blurRad="38100" dist="38100" dir="2700000" algn="tl">
                    <a:srgbClr val="000000">
                      <a:alpha val="43137"/>
                    </a:srgbClr>
                  </a:outerShdw>
                </a:effectLst>
              </a:rPr>
              <a:t>T</a:t>
            </a:r>
            <a:r>
              <a:rPr lang="en-PH" sz="3200" dirty="0" smtClean="0">
                <a:solidFill>
                  <a:schemeClr val="bg1"/>
                </a:solidFill>
                <a:effectLst>
                  <a:outerShdw blurRad="38100" dist="38100" dir="2700000" algn="tl">
                    <a:srgbClr val="000000">
                      <a:alpha val="43137"/>
                    </a:srgbClr>
                  </a:outerShdw>
                </a:effectLst>
              </a:rPr>
              <a:t>RANS</a:t>
            </a:r>
            <a:r>
              <a:rPr lang="en-PH" sz="3200" dirty="0" smtClean="0">
                <a:effectLst>
                  <a:outerShdw blurRad="38100" dist="38100" dir="2700000" algn="tl">
                    <a:srgbClr val="000000">
                      <a:alpha val="43137"/>
                    </a:srgbClr>
                  </a:outerShdw>
                </a:effectLst>
              </a:rPr>
              <a:t>C</a:t>
            </a:r>
            <a:r>
              <a:rPr lang="en-PH" sz="3200" dirty="0" smtClean="0">
                <a:solidFill>
                  <a:schemeClr val="bg1"/>
                </a:solidFill>
                <a:effectLst>
                  <a:outerShdw blurRad="38100" dist="38100" dir="2700000" algn="tl">
                    <a:srgbClr val="000000">
                      <a:alpha val="43137"/>
                    </a:srgbClr>
                  </a:outerShdw>
                </a:effectLst>
              </a:rPr>
              <a:t>EIVERS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2014439"/>
            <a:ext cx="3745605" cy="1199398"/>
          </a:xfrm>
          <a:prstGeom prst="rect">
            <a:avLst/>
          </a:prstGeom>
        </p:spPr>
        <p:txBody>
          <a:bodyPr spcFirstLastPara="1" wrap="square" lIns="91425" tIns="91425" rIns="91425" bIns="91425" anchor="t" anchorCtr="0">
            <a:noAutofit/>
          </a:bodyPr>
          <a:lstStyle/>
          <a:p>
            <a:pPr marL="0" lvl="0" indent="0" algn="ctr"/>
            <a:r>
              <a:rPr lang="en-US" dirty="0">
                <a:solidFill>
                  <a:schemeClr val="tx1"/>
                </a:solidFill>
              </a:rPr>
              <a:t>An external or internal transceiver is possible</a:t>
            </a:r>
            <a:r>
              <a:rPr lang="en-US" dirty="0" smtClean="0">
                <a:solidFill>
                  <a:schemeClr val="tx1"/>
                </a:solidFill>
              </a:rPr>
              <a:t>. Next </a:t>
            </a:r>
            <a:r>
              <a:rPr lang="en-US" dirty="0">
                <a:solidFill>
                  <a:schemeClr val="tx1"/>
                </a:solidFill>
              </a:rPr>
              <a:t>to the media is a setup for an external transceiver. On the network interface card of the station, an internal transceiver is configured (</a:t>
            </a:r>
            <a:r>
              <a:rPr lang="en-US" dirty="0">
                <a:solidFill>
                  <a:schemeClr val="bg1"/>
                </a:solidFill>
              </a:rPr>
              <a:t>NIC</a:t>
            </a:r>
            <a:r>
              <a:rPr lang="en-US" dirty="0" smtClean="0">
                <a:solidFill>
                  <a:schemeClr val="tx1"/>
                </a:solidFill>
              </a:rPr>
              <a:t>). In </a:t>
            </a:r>
            <a:r>
              <a:rPr lang="en-US" dirty="0">
                <a:solidFill>
                  <a:schemeClr val="tx1"/>
                </a:solidFill>
              </a:rPr>
              <a:t>the illustration, the external transceiver is shown.</a:t>
            </a:r>
            <a:endParaRPr lang="en-US" sz="1200" dirty="0">
              <a:solidFill>
                <a:schemeClr val="tx1"/>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2130946" y="3117537"/>
            <a:ext cx="2766174" cy="1814376"/>
          </a:xfrm>
          <a:prstGeom prst="rect">
            <a:avLst/>
          </a:prstGeom>
        </p:spPr>
      </p:pic>
    </p:spTree>
    <p:extLst>
      <p:ext uri="{BB962C8B-B14F-4D97-AF65-F5344CB8AC3E}">
        <p14:creationId xmlns:p14="http://schemas.microsoft.com/office/powerpoint/2010/main" val="99418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M</a:t>
            </a:r>
            <a:r>
              <a:rPr lang="en-PH" sz="3200" dirty="0" smtClean="0">
                <a:effectLst>
                  <a:outerShdw blurRad="38100" dist="38100" dir="2700000" algn="tl">
                    <a:srgbClr val="000000">
                      <a:alpha val="43137"/>
                    </a:srgbClr>
                  </a:outerShdw>
                </a:effectLst>
              </a:rPr>
              <a:t>C </a:t>
            </a:r>
            <a:r>
              <a:rPr lang="en-PH" sz="3200" dirty="0">
                <a:effectLst>
                  <a:outerShdw blurRad="38100" dist="38100" dir="2700000" algn="tl">
                    <a:srgbClr val="000000">
                      <a:alpha val="43137"/>
                    </a:srgbClr>
                  </a:outerShdw>
                </a:effectLst>
              </a:rPr>
              <a:t/>
            </a:r>
            <a:br>
              <a:rPr lang="en-PH" sz="3200" dirty="0">
                <a:effectLst>
                  <a:outerShdw blurRad="38100" dist="38100" dir="2700000" algn="tl">
                    <a:srgbClr val="000000">
                      <a:alpha val="43137"/>
                    </a:srgbClr>
                  </a:outerShdw>
                </a:effectLst>
              </a:rPr>
            </a:br>
            <a:r>
              <a:rPr lang="en-PH" sz="3200" dirty="0" smtClean="0">
                <a:effectLst>
                  <a:outerShdw blurRad="38100" dist="38100" dir="2700000" algn="tl">
                    <a:srgbClr val="000000">
                      <a:alpha val="43137"/>
                    </a:srgbClr>
                  </a:outerShdw>
                </a:effectLst>
              </a:rPr>
              <a:t>M</a:t>
            </a:r>
            <a:r>
              <a:rPr lang="en-PH" sz="3200" dirty="0" smtClean="0">
                <a:solidFill>
                  <a:schemeClr val="bg1"/>
                </a:solidFill>
                <a:effectLst>
                  <a:outerShdw blurRad="38100" dist="38100" dir="2700000" algn="tl">
                    <a:srgbClr val="000000">
                      <a:alpha val="43137"/>
                    </a:srgbClr>
                  </a:outerShdw>
                </a:effectLst>
              </a:rPr>
              <a:t>EDIA</a:t>
            </a:r>
            <a:r>
              <a:rPr lang="en-PH" sz="3200" dirty="0" smtClean="0">
                <a:effectLst>
                  <a:outerShdw blurRad="38100" dist="38100" dir="2700000" algn="tl">
                    <a:srgbClr val="000000">
                      <a:alpha val="43137"/>
                    </a:srgbClr>
                  </a:outerShdw>
                </a:effectLst>
              </a:rPr>
              <a:t> C</a:t>
            </a:r>
            <a:r>
              <a:rPr lang="en-PH" sz="3200" dirty="0" smtClean="0">
                <a:solidFill>
                  <a:schemeClr val="bg1"/>
                </a:solidFill>
                <a:effectLst>
                  <a:outerShdw blurRad="38100" dist="38100" dir="2700000" algn="tl">
                    <a:srgbClr val="000000">
                      <a:alpha val="43137"/>
                    </a:srgbClr>
                  </a:outerShdw>
                </a:effectLst>
              </a:rPr>
              <a:t>ONVERTERS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398395" y="2146519"/>
            <a:ext cx="3745605" cy="1199398"/>
          </a:xfrm>
          <a:prstGeom prst="rect">
            <a:avLst/>
          </a:prstGeom>
        </p:spPr>
        <p:txBody>
          <a:bodyPr spcFirstLastPara="1" wrap="square" lIns="91425" tIns="91425" rIns="91425" bIns="91425" anchor="t" anchorCtr="0">
            <a:noAutofit/>
          </a:bodyPr>
          <a:lstStyle/>
          <a:p>
            <a:pPr marL="0" lvl="0" indent="0" algn="ctr"/>
            <a:r>
              <a:rPr lang="en-US" dirty="0">
                <a:solidFill>
                  <a:schemeClr val="tx1"/>
                </a:solidFill>
              </a:rPr>
              <a:t>A device that can connect two distinct networking media is known as a media converter. For instance, the media converter can control the connection between a shielded cable and twisted pair, as shown in the image.</a:t>
            </a:r>
            <a:endParaRPr lang="en-US" sz="1200" dirty="0">
              <a:solidFill>
                <a:schemeClr val="tx1"/>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1557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53309" y="2540316"/>
            <a:ext cx="3263971" cy="2281990"/>
          </a:xfrm>
          <a:prstGeom prst="rect">
            <a:avLst/>
          </a:prstGeom>
        </p:spPr>
      </p:pic>
    </p:spTree>
    <p:extLst>
      <p:ext uri="{BB962C8B-B14F-4D97-AF65-F5344CB8AC3E}">
        <p14:creationId xmlns:p14="http://schemas.microsoft.com/office/powerpoint/2010/main" val="22996980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2616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smtClean="0">
                <a:effectLst>
                  <a:outerShdw blurRad="38100" dist="38100" dir="2700000" algn="tl">
                    <a:srgbClr val="000000">
                      <a:alpha val="43137"/>
                    </a:srgbClr>
                  </a:outerShdw>
                </a:effectLst>
              </a:rPr>
              <a:t> </a:t>
            </a:r>
            <a:r>
              <a:rPr lang="en-PH" sz="3200" dirty="0">
                <a:effectLst>
                  <a:outerShdw blurRad="38100" dist="38100" dir="2700000" algn="tl">
                    <a:srgbClr val="000000">
                      <a:alpha val="43137"/>
                    </a:srgbClr>
                  </a:outerShdw>
                </a:effectLst>
              </a:rPr>
              <a:t/>
            </a:r>
            <a:br>
              <a:rPr lang="en-PH" sz="3200" dirty="0">
                <a:effectLst>
                  <a:outerShdw blurRad="38100" dist="38100" dir="2700000" algn="tl">
                    <a:srgbClr val="000000">
                      <a:alpha val="43137"/>
                    </a:srgbClr>
                  </a:outerShdw>
                </a:effectLst>
              </a:rPr>
            </a:br>
            <a:r>
              <a:rPr lang="en-PH" sz="3200" dirty="0" smtClean="0">
                <a:effectLst>
                  <a:outerShdw blurRad="38100" dist="38100" dir="2700000" algn="tl">
                    <a:srgbClr val="000000">
                      <a:alpha val="43137"/>
                    </a:srgbClr>
                  </a:outerShdw>
                </a:effectLst>
              </a:rPr>
              <a:t>S</a:t>
            </a:r>
            <a:r>
              <a:rPr lang="en-PH" sz="3200" dirty="0" smtClean="0">
                <a:solidFill>
                  <a:schemeClr val="bg1"/>
                </a:solidFill>
                <a:effectLst>
                  <a:outerShdw blurRad="38100" dist="38100" dir="2700000" algn="tl">
                    <a:srgbClr val="000000">
                      <a:alpha val="43137"/>
                    </a:srgbClr>
                  </a:outerShdw>
                </a:effectLst>
              </a:rPr>
              <a:t>W</a:t>
            </a:r>
            <a:r>
              <a:rPr lang="en-PH" sz="3200" dirty="0" smtClean="0">
                <a:effectLst>
                  <a:outerShdw blurRad="38100" dist="38100" dir="2700000" algn="tl">
                    <a:srgbClr val="000000">
                      <a:alpha val="43137"/>
                    </a:srgbClr>
                  </a:outerShdw>
                </a:effectLst>
              </a:rPr>
              <a:t>I</a:t>
            </a:r>
            <a:r>
              <a:rPr lang="en-PH" sz="3200" dirty="0" smtClean="0">
                <a:solidFill>
                  <a:schemeClr val="bg1"/>
                </a:solidFill>
                <a:effectLst>
                  <a:outerShdw blurRad="38100" dist="38100" dir="2700000" algn="tl">
                    <a:srgbClr val="000000">
                      <a:alpha val="43137"/>
                    </a:srgbClr>
                  </a:outerShdw>
                </a:effectLst>
              </a:rPr>
              <a:t>T</a:t>
            </a:r>
            <a:r>
              <a:rPr lang="en-PH" sz="3200" dirty="0" smtClean="0">
                <a:effectLst>
                  <a:outerShdw blurRad="38100" dist="38100" dir="2700000" algn="tl">
                    <a:srgbClr val="000000">
                      <a:alpha val="43137"/>
                    </a:srgbClr>
                  </a:outerShdw>
                </a:effectLst>
              </a:rPr>
              <a:t>C</a:t>
            </a:r>
            <a:r>
              <a:rPr lang="en-PH" sz="3200" dirty="0" smtClean="0">
                <a:solidFill>
                  <a:schemeClr val="bg1"/>
                </a:solidFill>
                <a:effectLst>
                  <a:outerShdw blurRad="38100" dist="38100" dir="2700000" algn="tl">
                    <a:srgbClr val="000000">
                      <a:alpha val="43137"/>
                    </a:srgbClr>
                  </a:outerShdw>
                </a:effectLst>
              </a:rPr>
              <a:t>H</a:t>
            </a:r>
            <a:r>
              <a:rPr lang="en-PH" sz="3200" dirty="0" smtClean="0">
                <a:effectLst>
                  <a:outerShdw blurRad="38100" dist="38100" dir="2700000" algn="tl">
                    <a:srgbClr val="000000">
                      <a:alpha val="43137"/>
                    </a:srgbClr>
                  </a:outerShdw>
                </a:effectLst>
              </a:rPr>
              <a:t>E</a:t>
            </a:r>
            <a:r>
              <a:rPr lang="en-PH" sz="3200" dirty="0" smtClean="0">
                <a:solidFill>
                  <a:schemeClr val="bg1"/>
                </a:solidFill>
                <a:effectLst>
                  <a:outerShdw blurRad="38100" dist="38100" dir="2700000" algn="tl">
                    <a:srgbClr val="000000">
                      <a:alpha val="43137"/>
                    </a:srgbClr>
                  </a:outerShdw>
                </a:effectLst>
              </a:rPr>
              <a:t>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38931" y="1851879"/>
            <a:ext cx="3745605" cy="1199398"/>
          </a:xfrm>
          <a:prstGeom prst="rect">
            <a:avLst/>
          </a:prstGeom>
        </p:spPr>
        <p:txBody>
          <a:bodyPr spcFirstLastPara="1" wrap="square" lIns="91425" tIns="91425" rIns="91425" bIns="91425" anchor="t" anchorCtr="0">
            <a:noAutofit/>
          </a:bodyPr>
          <a:lstStyle/>
          <a:p>
            <a:pPr marL="0" lvl="0" indent="0" algn="ctr"/>
            <a:r>
              <a:rPr lang="en-US" sz="1300" dirty="0" smtClean="0">
                <a:solidFill>
                  <a:schemeClr val="tx1"/>
                </a:solidFill>
              </a:rPr>
              <a:t>A switch </a:t>
            </a:r>
            <a:r>
              <a:rPr lang="en-US" sz="1300" dirty="0">
                <a:solidFill>
                  <a:schemeClr val="tx1"/>
                </a:solidFill>
              </a:rPr>
              <a:t>is a device that offers dedicated connections between two points and bridge services. They connect networks or devices, filter, forward, and flood frames based on the MAC terminal station of each frame. At the data link layer of the OSI model, a switch operates. Technically speaking, they are bridges. They modify data without argument. An assortment of shared/dedicated 10/100/1000 Mbps connections are supported by Ethernet switches.</a:t>
            </a: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02695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71439" y="2664174"/>
            <a:ext cx="3755281" cy="2202465"/>
          </a:xfrm>
          <a:prstGeom prst="rect">
            <a:avLst/>
          </a:prstGeom>
        </p:spPr>
      </p:pic>
    </p:spTree>
    <p:extLst>
      <p:ext uri="{BB962C8B-B14F-4D97-AF65-F5344CB8AC3E}">
        <p14:creationId xmlns:p14="http://schemas.microsoft.com/office/powerpoint/2010/main" val="299374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76468" y="1861458"/>
            <a:ext cx="6122303" cy="28281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Metropolitan Area Network is a computer network that connects users to computer resources in a metropolitan area. The term MAN refers to the consolidation of several local area networks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LANs</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in a city into a single, more extensive network that can efficiently connect to a wide area network. The term is also used to describe the use of point-to-point connections to connect many local area networks in a metropolitan region.</a:t>
            </a:r>
            <a:endParaRPr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1634057" y="1012520"/>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METROPOLITAN </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 </a:t>
            </a: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65514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1052162" y="2453912"/>
            <a:ext cx="4809196" cy="1574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b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b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COMPUTER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HARDWARE </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NETWORK?</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660275" y="1115224"/>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09</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39904"/>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072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Hardware (</a:t>
            </a:r>
            <a:r>
              <a:rPr lang="en-US" sz="24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abbreviated HW</a:t>
            </a: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refers to all physical components of a computer system, including the devices that connect to it. You can't build a computer or use software without hardware. The screen on which you are reading this is also a piece of hardware.</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 </a:t>
            </a:r>
            <a:r>
              <a:rPr lang="en-US" sz="4000" b="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5742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76207B1-E91F-F424-E6C1-4AF206E5253E}"/>
              </a:ext>
            </a:extLst>
          </p:cNvPr>
          <p:cNvSpPr>
            <a:spLocks noGrp="1"/>
          </p:cNvSpPr>
          <p:nvPr>
            <p:ph type="ctrTitle"/>
          </p:nvPr>
        </p:nvSpPr>
        <p:spPr>
          <a:xfrm>
            <a:off x="6248400" y="1406550"/>
            <a:ext cx="2819400" cy="1025843"/>
          </a:xfrm>
        </p:spPr>
        <p:txBody>
          <a:bodyPr/>
          <a:lstStyle/>
          <a:p>
            <a:r>
              <a:rPr lang="en-PH"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t>
            </a:r>
            <a:r>
              <a:rPr lang="en-PH"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UTERHARD</a:t>
            </a:r>
            <a:r>
              <a:rPr lang="en-PH" sz="3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WARE</a:t>
            </a:r>
          </a:p>
        </p:txBody>
      </p:sp>
      <p:pic>
        <p:nvPicPr>
          <p:cNvPr id="4" name="Picture 3">
            <a:extLst>
              <a:ext uri="{FF2B5EF4-FFF2-40B4-BE49-F238E27FC236}">
                <a16:creationId xmlns="" xmlns:a16="http://schemas.microsoft.com/office/drawing/2014/main" id="{C6672FAE-09FA-920B-85DA-619409CE16FA}"/>
              </a:ext>
            </a:extLst>
          </p:cNvPr>
          <p:cNvPicPr>
            <a:picLocks noChangeAspect="1"/>
          </p:cNvPicPr>
          <p:nvPr/>
        </p:nvPicPr>
        <p:blipFill rotWithShape="1">
          <a:blip r:embed="rId2"/>
          <a:srcRect l="7414" t="2364" r="11705" b="25636"/>
          <a:stretch/>
        </p:blipFill>
        <p:spPr>
          <a:xfrm>
            <a:off x="239485" y="957942"/>
            <a:ext cx="5834743" cy="3429001"/>
          </a:xfrm>
          <a:prstGeom prst="rect">
            <a:avLst/>
          </a:prstGeom>
        </p:spPr>
      </p:pic>
    </p:spTree>
    <p:extLst>
      <p:ext uri="{BB962C8B-B14F-4D97-AF65-F5344CB8AC3E}">
        <p14:creationId xmlns:p14="http://schemas.microsoft.com/office/powerpoint/2010/main" val="796661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1052162" y="2453912"/>
            <a:ext cx="4809196" cy="1574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b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br>
            <a:r>
              <a:rPr lang="en-US" b="0" i="0" dirty="0" smtClean="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NETWORK                    </a:t>
            </a:r>
            <a:r>
              <a:rPr lang="en-US" b="0" i="0" dirty="0" smtClean="0">
                <a:solidFill>
                  <a:schemeClr val="bg1"/>
                </a:solidFill>
                <a:effectLst>
                  <a:outerShdw blurRad="38100" dist="38100" dir="2700000" algn="tl">
                    <a:srgbClr val="000000">
                      <a:alpha val="43137"/>
                    </a:srgbClr>
                  </a:outerShdw>
                </a:effectLst>
                <a:latin typeface="Amasis MT Pro Black" panose="02040A04050005020304" pitchFamily="18" charset="0"/>
              </a:rPr>
              <a:t>HARDWARE</a:t>
            </a:r>
            <a:r>
              <a:rPr lang="en-US" b="0" i="0" dirty="0" smtClean="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660275" y="1115224"/>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1">
                    <a:lumMod val="75000"/>
                  </a:schemeClr>
                </a:solidFill>
                <a:effectLst>
                  <a:outerShdw blurRad="38100" dist="38100" dir="2700000" algn="tl">
                    <a:srgbClr val="000000">
                      <a:alpha val="43137"/>
                    </a:srgbClr>
                  </a:outerShdw>
                </a:effectLst>
              </a:rPr>
              <a:t>10</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39904"/>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715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2448285"/>
          </a:xfrm>
          <a:prstGeom prst="rect">
            <a:avLst/>
          </a:prstGeom>
        </p:spPr>
        <p:txBody>
          <a:bodyPr spcFirstLastPara="1" wrap="square" lIns="91425" tIns="91425" rIns="91425" bIns="91425" anchor="t" anchorCtr="0">
            <a:noAutofit/>
          </a:bodyPr>
          <a:lstStyle/>
          <a:p>
            <a:pPr marL="0" lvl="0" indent="0"/>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group of physical or networked devices known as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network hardware</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are necessary for interaction and communication among hardware components operating on a computer network. These are specialized hardware elements that link to one another and allow a network to run smoothly and effectively.</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smtClean="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 </a:t>
            </a:r>
            <a:r>
              <a:rPr lang="en-US" sz="4000" b="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7091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5073" y="1019835"/>
            <a:ext cx="4821008" cy="3491074"/>
          </a:xfrm>
          <a:prstGeom prst="rect">
            <a:avLst/>
          </a:prstGeom>
        </p:spPr>
      </p:pic>
    </p:spTree>
    <p:extLst>
      <p:ext uri="{BB962C8B-B14F-4D97-AF65-F5344CB8AC3E}">
        <p14:creationId xmlns:p14="http://schemas.microsoft.com/office/powerpoint/2010/main" val="8289953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1052162" y="2453912"/>
            <a:ext cx="4809196" cy="1574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b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br>
            <a:r>
              <a:rPr lang="en-US" b="0" i="0" dirty="0" smtClean="0">
                <a:solidFill>
                  <a:schemeClr val="bg1"/>
                </a:solidFill>
                <a:effectLst>
                  <a:outerShdw blurRad="38100" dist="38100" dir="2700000" algn="tl">
                    <a:srgbClr val="000000">
                      <a:alpha val="43137"/>
                    </a:srgbClr>
                  </a:outerShdw>
                </a:effectLst>
                <a:latin typeface="Amasis MT Pro Black" panose="02040A04050005020304" pitchFamily="18" charset="0"/>
              </a:rPr>
              <a:t>SOFTWARE</a:t>
            </a:r>
            <a:r>
              <a:rPr lang="en-US" b="0" i="0" dirty="0" smtClean="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660275" y="1115224"/>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1">
                    <a:lumMod val="75000"/>
                  </a:schemeClr>
                </a:solidFill>
                <a:effectLst>
                  <a:outerShdw blurRad="38100" dist="38100" dir="2700000" algn="tl">
                    <a:srgbClr val="000000">
                      <a:alpha val="43137"/>
                    </a:srgbClr>
                  </a:outerShdw>
                </a:effectLst>
              </a:rPr>
              <a:t>11</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39904"/>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38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9"/>
          <p:cNvSpPr txBox="1">
            <a:spLocks noGrp="1"/>
          </p:cNvSpPr>
          <p:nvPr>
            <p:ph type="ctrTitle"/>
          </p:nvPr>
        </p:nvSpPr>
        <p:spPr>
          <a:xfrm flipH="1">
            <a:off x="359848" y="223204"/>
            <a:ext cx="6325431" cy="1820855"/>
          </a:xfrm>
          <a:prstGeom prst="rect">
            <a:avLst/>
          </a:prstGeom>
        </p:spPr>
        <p:txBody>
          <a:bodyPr spcFirstLastPara="1" wrap="square" lIns="91425" tIns="91425" rIns="91425" bIns="91425" anchor="ctr" anchorCtr="0">
            <a:noAutofit/>
          </a:bodyPr>
          <a:lstStyle/>
          <a:p>
            <a:pPr lvl="0"/>
            <a:r>
              <a:rPr lang="en-PH" dirty="0" smtClean="0">
                <a:solidFill>
                  <a:schemeClr val="tx1">
                    <a:lumMod val="75000"/>
                  </a:schemeClr>
                </a:solidFill>
                <a:effectLst>
                  <a:outerShdw blurRad="38100" dist="38100" dir="2700000" algn="tl">
                    <a:srgbClr val="000000">
                      <a:alpha val="43137"/>
                    </a:srgbClr>
                  </a:outerShdw>
                </a:effectLst>
              </a:rPr>
              <a:t>2 LIST OF TYPES OF SOFTWARE</a:t>
            </a:r>
            <a:br>
              <a:rPr lang="en-PH" dirty="0" smtClean="0">
                <a:solidFill>
                  <a:schemeClr val="tx1">
                    <a:lumMod val="75000"/>
                  </a:schemeClr>
                </a:solidFill>
                <a:effectLst>
                  <a:outerShdw blurRad="38100" dist="38100" dir="2700000" algn="tl">
                    <a:srgbClr val="000000">
                      <a:alpha val="43137"/>
                    </a:srgbClr>
                  </a:outerShdw>
                </a:effectLst>
              </a:rPr>
            </a:br>
            <a:r>
              <a:rPr lang="en-US" sz="1400" dirty="0">
                <a:solidFill>
                  <a:schemeClr val="bg1"/>
                </a:solidFill>
                <a:latin typeface="Gill Sans MT" panose="020B0502020104020203" pitchFamily="34" charset="0"/>
              </a:rPr>
              <a:t>Generally speaking, software can be divided into two categories: system software and application software</a:t>
            </a:r>
            <a:r>
              <a:rPr lang="en-US" sz="1400" dirty="0">
                <a:solidFill>
                  <a:schemeClr val="tx1">
                    <a:lumMod val="75000"/>
                  </a:schemeClr>
                </a:solidFill>
                <a:latin typeface="Gill Sans MT" panose="020B0502020104020203" pitchFamily="34" charset="0"/>
              </a:rPr>
              <a:t>. </a:t>
            </a:r>
            <a:endParaRPr sz="3200" dirty="0">
              <a:solidFill>
                <a:schemeClr val="tx1">
                  <a:lumMod val="75000"/>
                </a:schemeClr>
              </a:solidFill>
              <a:latin typeface="Gill Sans MT" panose="020B0502020104020203" pitchFamily="34" charset="0"/>
            </a:endParaRPr>
          </a:p>
        </p:txBody>
      </p:sp>
      <p:sp>
        <p:nvSpPr>
          <p:cNvPr id="540" name="Google Shape;540;p69"/>
          <p:cNvSpPr txBox="1">
            <a:spLocks noGrp="1"/>
          </p:cNvSpPr>
          <p:nvPr>
            <p:ph type="subTitle" idx="1"/>
          </p:nvPr>
        </p:nvSpPr>
        <p:spPr>
          <a:xfrm>
            <a:off x="0" y="4683191"/>
            <a:ext cx="2590184" cy="438534"/>
          </a:xfrm>
          <a:prstGeom prst="rect">
            <a:avLst/>
          </a:prstGeom>
        </p:spPr>
        <p:txBody>
          <a:bodyPr spcFirstLastPara="1" wrap="square" lIns="91425" tIns="91425" rIns="91425" bIns="91425" anchor="t" anchorCtr="0">
            <a:noAutofit/>
          </a:bodyPr>
          <a:lstStyle/>
          <a:p>
            <a:r>
              <a:rPr lang="en-US" sz="1400" dirty="0">
                <a:solidFill>
                  <a:schemeClr val="accent6">
                    <a:lumMod val="50000"/>
                  </a:schemeClr>
                </a:solidFill>
                <a:latin typeface="Century Gothic" panose="020B0502020202020204" pitchFamily="34" charset="0"/>
              </a:rPr>
              <a:t>MY </a:t>
            </a:r>
            <a:r>
              <a:rPr lang="en-US" sz="1400" dirty="0">
                <a:solidFill>
                  <a:schemeClr val="bg1"/>
                </a:solidFill>
                <a:latin typeface="Century Gothic" panose="020B0502020202020204" pitchFamily="34" charset="0"/>
              </a:rPr>
              <a:t>DEAR GREAT </a:t>
            </a:r>
            <a:r>
              <a:rPr lang="en-US" sz="1400" dirty="0">
                <a:solidFill>
                  <a:schemeClr val="accent6">
                    <a:lumMod val="50000"/>
                  </a:schemeClr>
                </a:solidFill>
                <a:latin typeface="Century Gothic" panose="020B0502020202020204" pitchFamily="34" charset="0"/>
              </a:rPr>
              <a:t>TEACHER</a:t>
            </a:r>
          </a:p>
        </p:txBody>
      </p:sp>
      <p:cxnSp>
        <p:nvCxnSpPr>
          <p:cNvPr id="541" name="Google Shape;541;p69"/>
          <p:cNvCxnSpPr/>
          <p:nvPr/>
        </p:nvCxnSpPr>
        <p:spPr>
          <a:xfrm>
            <a:off x="0" y="4623321"/>
            <a:ext cx="1676700" cy="0"/>
          </a:xfrm>
          <a:prstGeom prst="straightConnector1">
            <a:avLst/>
          </a:prstGeom>
          <a:noFill/>
          <a:ln w="9525" cap="flat" cmpd="sng">
            <a:solidFill>
              <a:schemeClr val="dk2"/>
            </a:solidFill>
            <a:prstDash val="solid"/>
            <a:round/>
            <a:headEnd type="none" w="med" len="med"/>
            <a:tailEnd type="none" w="med" len="med"/>
          </a:ln>
        </p:spPr>
      </p:cxnSp>
      <p:pic>
        <p:nvPicPr>
          <p:cNvPr id="2" name="Picture 1">
            <a:extLst>
              <a:ext uri="{FF2B5EF4-FFF2-40B4-BE49-F238E27FC236}">
                <a16:creationId xmlns="" xmlns:a16="http://schemas.microsoft.com/office/drawing/2014/main" id="{20EA5E31-B0E1-DD80-E9A4-9ED27A5D8E54}"/>
              </a:ext>
            </a:extLst>
          </p:cNvPr>
          <p:cNvPicPr>
            <a:picLocks noChangeAspect="1"/>
          </p:cNvPicPr>
          <p:nvPr/>
        </p:nvPicPr>
        <p:blipFill>
          <a:blip r:embed="rId4"/>
          <a:stretch>
            <a:fillRect/>
          </a:stretch>
        </p:blipFill>
        <p:spPr>
          <a:xfrm>
            <a:off x="359849" y="2057407"/>
            <a:ext cx="3025608" cy="2314094"/>
          </a:xfrm>
          <a:prstGeom prst="rect">
            <a:avLst/>
          </a:prstGeom>
        </p:spPr>
      </p:pic>
      <p:grpSp>
        <p:nvGrpSpPr>
          <p:cNvPr id="542" name="Google Shape;542;p69"/>
          <p:cNvGrpSpPr/>
          <p:nvPr/>
        </p:nvGrpSpPr>
        <p:grpSpPr>
          <a:xfrm>
            <a:off x="8089940" y="561326"/>
            <a:ext cx="423413" cy="421569"/>
            <a:chOff x="7703675" y="2541175"/>
            <a:chExt cx="499425" cy="497250"/>
          </a:xfrm>
        </p:grpSpPr>
        <p:sp>
          <p:nvSpPr>
            <p:cNvPr id="543" name="Google Shape;543;p6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 xmlns:a16="http://schemas.microsoft.com/office/drawing/2014/main" id="{4756F4CD-6B18-930A-547D-2405171B846B}"/>
              </a:ext>
            </a:extLst>
          </p:cNvPr>
          <p:cNvSpPr txBox="1"/>
          <p:nvPr/>
        </p:nvSpPr>
        <p:spPr>
          <a:xfrm>
            <a:off x="875471" y="2694860"/>
            <a:ext cx="1994364" cy="954107"/>
          </a:xfrm>
          <a:prstGeom prst="rect">
            <a:avLst/>
          </a:prstGeom>
          <a:noFill/>
        </p:spPr>
        <p:txBody>
          <a:bodyPr wrap="square" rtlCol="0">
            <a:spAutoFit/>
          </a:bodyPr>
          <a:lstStyle/>
          <a:p>
            <a:pPr algn="ctr"/>
            <a:r>
              <a:rPr lang="en-PH" sz="2800" dirty="0" smtClean="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SOFTWARE</a:t>
            </a:r>
            <a:endParaRPr lang="en-PH"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6" name="Picture 5">
            <a:extLst>
              <a:ext uri="{FF2B5EF4-FFF2-40B4-BE49-F238E27FC236}">
                <a16:creationId xmlns="" xmlns:a16="http://schemas.microsoft.com/office/drawing/2014/main" id="{478090FE-E0B0-A8DC-AB5C-82A3CD3340BE}"/>
              </a:ext>
            </a:extLst>
          </p:cNvPr>
          <p:cNvPicPr>
            <a:picLocks noChangeAspect="1"/>
          </p:cNvPicPr>
          <p:nvPr/>
        </p:nvPicPr>
        <p:blipFill>
          <a:blip r:embed="rId4"/>
          <a:stretch>
            <a:fillRect/>
          </a:stretch>
        </p:blipFill>
        <p:spPr>
          <a:xfrm>
            <a:off x="4804556" y="2044059"/>
            <a:ext cx="3025608" cy="2314094"/>
          </a:xfrm>
          <a:prstGeom prst="rect">
            <a:avLst/>
          </a:prstGeom>
        </p:spPr>
      </p:pic>
      <p:sp>
        <p:nvSpPr>
          <p:cNvPr id="7" name="TextBox 6">
            <a:extLst>
              <a:ext uri="{FF2B5EF4-FFF2-40B4-BE49-F238E27FC236}">
                <a16:creationId xmlns="" xmlns:a16="http://schemas.microsoft.com/office/drawing/2014/main" id="{214BCD66-240C-4AD5-88E1-9E28F2130780}"/>
              </a:ext>
            </a:extLst>
          </p:cNvPr>
          <p:cNvSpPr txBox="1"/>
          <p:nvPr/>
        </p:nvSpPr>
        <p:spPr>
          <a:xfrm>
            <a:off x="5320178" y="2694860"/>
            <a:ext cx="1994364" cy="954107"/>
          </a:xfrm>
          <a:prstGeom prst="rect">
            <a:avLst/>
          </a:prstGeom>
          <a:noFill/>
        </p:spPr>
        <p:txBody>
          <a:bodyPr wrap="square" rtlCol="0">
            <a:spAutoFit/>
          </a:bodyPr>
          <a:lstStyle/>
          <a:p>
            <a:pPr algn="ctr"/>
            <a:r>
              <a:rPr lang="en-PH" sz="2800" dirty="0" smtClean="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OPERATING</a:t>
            </a:r>
          </a:p>
          <a:p>
            <a:pPr algn="ctr"/>
            <a:r>
              <a:rPr lang="en-PH" sz="2800" dirty="0" smtClean="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a:t>
            </a:r>
            <a:endParaRPr lang="en-PH"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64762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1"/>
                                        </p:tgtEl>
                                        <p:attrNameLst>
                                          <p:attrName>style.visibility</p:attrName>
                                        </p:attrNameLst>
                                      </p:cBhvr>
                                      <p:to>
                                        <p:strVal val="visible"/>
                                      </p:to>
                                    </p:set>
                                    <p:anim calcmode="lin" valueType="num">
                                      <p:cBhvr additive="base">
                                        <p:cTn id="7"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2448285"/>
          </a:xfrm>
          <a:prstGeom prst="rect">
            <a:avLst/>
          </a:prstGeom>
        </p:spPr>
        <p:txBody>
          <a:bodyPr spcFirstLastPara="1" wrap="square" lIns="91425" tIns="91425" rIns="91425" bIns="91425" anchor="t" anchorCtr="0">
            <a:noAutofit/>
          </a:bodyPr>
          <a:lstStyle/>
          <a:p>
            <a:pPr marL="0" lvl="0" indent="0"/>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Software</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collection of instructions, data, or computer programs used to run computers and carry out particular activities.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Software</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instructs a computer on how to run, to put it another way</a:t>
            </a:r>
            <a:r>
              <a:rPr lang="en-US" sz="2000" dirty="0" smtClean="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It's </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general term for programs, scripts, and applications that run on computers, cell phones, tablets, and other smart devices. Hardware, or the actual components of a computer that do the work, contrasts with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software</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354" name="Google Shape;354;p59"/>
          <p:cNvSpPr txBox="1">
            <a:spLocks noGrp="1"/>
          </p:cNvSpPr>
          <p:nvPr>
            <p:ph type="ctrTitle"/>
          </p:nvPr>
        </p:nvSpPr>
        <p:spPr>
          <a:xfrm>
            <a:off x="2885914" y="916781"/>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smtClean="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a:t>
            </a:r>
            <a:r>
              <a:rPr lang="en-US" sz="4000"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WARE</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162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7827" y="1313793"/>
            <a:ext cx="5671759" cy="2911366"/>
          </a:xfrm>
          <a:prstGeom prst="rect">
            <a:avLst/>
          </a:prstGeom>
        </p:spPr>
      </p:pic>
    </p:spTree>
    <p:extLst>
      <p:ext uri="{BB962C8B-B14F-4D97-AF65-F5344CB8AC3E}">
        <p14:creationId xmlns:p14="http://schemas.microsoft.com/office/powerpoint/2010/main" val="312271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3840" y="1153795"/>
            <a:ext cx="5770880" cy="3154045"/>
          </a:xfrm>
          <a:prstGeom prst="rect">
            <a:avLst/>
          </a:prstGeom>
        </p:spPr>
      </p:pic>
    </p:spTree>
    <p:extLst>
      <p:ext uri="{BB962C8B-B14F-4D97-AF65-F5344CB8AC3E}">
        <p14:creationId xmlns:p14="http://schemas.microsoft.com/office/powerpoint/2010/main" val="2175476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77595" y="2132366"/>
            <a:ext cx="6122303" cy="2448285"/>
          </a:xfrm>
          <a:prstGeom prst="rect">
            <a:avLst/>
          </a:prstGeom>
        </p:spPr>
        <p:txBody>
          <a:bodyPr spcFirstLastPara="1" wrap="square" lIns="91425" tIns="91425" rIns="91425" bIns="91425" anchor="t" anchorCtr="0">
            <a:noAutofit/>
          </a:bodyPr>
          <a:lstStyle/>
          <a:p>
            <a:pPr marL="0" lvl="0" indent="0"/>
            <a:r>
              <a:rPr lang="en-US" sz="1600" dirty="0">
                <a:solidFill>
                  <a:schemeClr val="tx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When it comes to system software, it makes it easier for the user and the hardware to work together and even communicate. Essentially, it is a piece of software that controls how the hardware of the computer behaves in order to provide the user with the fundamental functionalities they require. System software can be thought of as acting as a middleman between the user and the hardware, or even as a middle layer. These programs authorize a setting or platform that other programs can use with ease. Because of this, system software is crucial to the control of the complete computer system.</a:t>
            </a:r>
            <a:endParaRPr lang="en-US" sz="2000" dirty="0">
              <a:solidFill>
                <a:schemeClr val="tx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4214648" y="916781"/>
            <a:ext cx="5134678"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a:t>
            </a:r>
            <a:r>
              <a:rPr lang="en-US" sz="3200" b="0" dirty="0" smtClean="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TEM SOFT</a:t>
            </a:r>
            <a:r>
              <a:rPr lang="en-US" sz="3200"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WARE</a:t>
            </a:r>
            <a:endParaRPr sz="24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799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28191" y="1327452"/>
            <a:ext cx="4509551" cy="3128935"/>
          </a:xfrm>
          <a:prstGeom prst="rect">
            <a:avLst/>
          </a:prstGeom>
        </p:spPr>
      </p:pic>
    </p:spTree>
    <p:extLst>
      <p:ext uri="{BB962C8B-B14F-4D97-AF65-F5344CB8AC3E}">
        <p14:creationId xmlns:p14="http://schemas.microsoft.com/office/powerpoint/2010/main" val="3492971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77595" y="2132366"/>
            <a:ext cx="6122303" cy="2448285"/>
          </a:xfrm>
          <a:prstGeom prst="rect">
            <a:avLst/>
          </a:prstGeom>
        </p:spPr>
        <p:txBody>
          <a:bodyPr spcFirstLastPara="1" wrap="square" lIns="91425" tIns="91425" rIns="91425" bIns="91425" anchor="t" anchorCtr="0">
            <a:noAutofit/>
          </a:bodyPr>
          <a:lstStyle/>
          <a:p>
            <a:pPr marL="0" lvl="0" indent="0"/>
            <a:r>
              <a:rPr lang="en-US" sz="1600" dirty="0"/>
              <a:t>Being a prominent example for system software, it is essentially a collection of software which handles resources as well as offers general services for various other application which actually run over them. There are different types of operating systems like embedded, real-time, distributed, single-user, multi-user, mobile, internet and much more. Full stack web development services develop apps to operate on a mobile operating system like Android and </a:t>
            </a:r>
            <a:r>
              <a:rPr lang="en-US" sz="1600" dirty="0" err="1"/>
              <a:t>iOS</a:t>
            </a:r>
            <a:r>
              <a:rPr lang="en-US" sz="1600" dirty="0"/>
              <a:t>.</a:t>
            </a:r>
            <a:endParaRPr lang="en-US"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4099034" y="964650"/>
            <a:ext cx="5134678"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a:t>
            </a:r>
            <a:r>
              <a:rPr lang="en-US" sz="3200" b="0" dirty="0" smtClean="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TING SOFT</a:t>
            </a:r>
            <a:r>
              <a:rPr lang="en-US" sz="3200"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WARE</a:t>
            </a:r>
            <a:endParaRPr sz="24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08365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4569" y="1064277"/>
            <a:ext cx="3688072" cy="3592896"/>
          </a:xfrm>
          <a:prstGeom prst="rect">
            <a:avLst/>
          </a:prstGeom>
        </p:spPr>
      </p:pic>
    </p:spTree>
    <p:extLst>
      <p:ext uri="{BB962C8B-B14F-4D97-AF65-F5344CB8AC3E}">
        <p14:creationId xmlns:p14="http://schemas.microsoft.com/office/powerpoint/2010/main" val="26993248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DEVICES</a:t>
            </a:r>
            <a:r>
              <a:rPr lang="en-PH" sz="2800" dirty="0" smtClean="0">
                <a:effectLst>
                  <a:outerShdw blurRad="38100" dist="38100" dir="2700000" algn="tl">
                    <a:srgbClr val="000000">
                      <a:alpha val="43137"/>
                    </a:srgbClr>
                  </a:outerShdw>
                </a:effectLst>
              </a:rPr>
              <a:t> DRIVERS</a:t>
            </a:r>
            <a:endParaRPr lang="en-PH" sz="28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38931" y="1659098"/>
            <a:ext cx="3745605" cy="1199398"/>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This kind of software regulates specific hardware that is practically connected to the system. Displays, printers, sound cards, hard drives, keyboards, and mice are examples of various hardware devices that need drivers in order to connect to a system quickly.</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26420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19666" y="1681255"/>
            <a:ext cx="3628094" cy="3094551"/>
          </a:xfrm>
          <a:prstGeom prst="rect">
            <a:avLst/>
          </a:prstGeom>
        </p:spPr>
      </p:pic>
    </p:spTree>
    <p:extLst>
      <p:ext uri="{BB962C8B-B14F-4D97-AF65-F5344CB8AC3E}">
        <p14:creationId xmlns:p14="http://schemas.microsoft.com/office/powerpoint/2010/main" val="9863222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FIRM</a:t>
            </a:r>
            <a:r>
              <a:rPr lang="en-PH" sz="2800" dirty="0" smtClean="0">
                <a:solidFill>
                  <a:schemeClr val="tx1"/>
                </a:solidFill>
                <a:effectLst>
                  <a:outerShdw blurRad="38100" dist="38100" dir="2700000" algn="tl">
                    <a:srgbClr val="000000">
                      <a:alpha val="43137"/>
                    </a:srgbClr>
                  </a:outerShdw>
                </a:effectLst>
              </a:rPr>
              <a: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38931" y="1659098"/>
            <a:ext cx="3745605" cy="1199398"/>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It is actually a piece of permanent software that is stored in the read-only memory of the machine. It simply consists of a collection of instructions that are permanently recorded on the hardware</a:t>
            </a:r>
            <a:r>
              <a:rPr lang="en-US" sz="1600" dirty="0" smtClean="0">
                <a:solidFill>
                  <a:schemeClr val="tx1"/>
                </a:solidFill>
              </a:rPr>
              <a:t>. It </a:t>
            </a:r>
            <a:r>
              <a:rPr lang="en-US" sz="1600" dirty="0">
                <a:solidFill>
                  <a:schemeClr val="tx1"/>
                </a:solidFill>
              </a:rPr>
              <a:t>provides crucial details on how one piece of hardware interacts with other pieces of hardware.</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00809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3621" y="1851687"/>
            <a:ext cx="3604994" cy="2933673"/>
          </a:xfrm>
          <a:prstGeom prst="rect">
            <a:avLst/>
          </a:prstGeom>
        </p:spPr>
      </p:pic>
    </p:spTree>
    <p:extLst>
      <p:ext uri="{BB962C8B-B14F-4D97-AF65-F5344CB8AC3E}">
        <p14:creationId xmlns:p14="http://schemas.microsoft.com/office/powerpoint/2010/main" val="636598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UTI</a:t>
            </a:r>
            <a:r>
              <a:rPr lang="en-PH" sz="2800" dirty="0" smtClean="0">
                <a:effectLst>
                  <a:outerShdw blurRad="38100" dist="38100" dir="2700000" algn="tl">
                    <a:srgbClr val="000000">
                      <a:alpha val="43137"/>
                    </a:srgbClr>
                  </a:outerShdw>
                </a:effectLst>
              </a:rPr>
              <a:t>LITY</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38931" y="1659098"/>
            <a:ext cx="3745605" cy="1199398"/>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These programs are made to help with analyzing, optimizing, setting, and managing a particular computer system. It supports the technical foundation of computers. software such as defragmenters, antivirus programs, disk management and cleanup tools, compression tools, etc.</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054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45947" y="2158082"/>
            <a:ext cx="3823733" cy="2723930"/>
          </a:xfrm>
          <a:prstGeom prst="rect">
            <a:avLst/>
          </a:prstGeom>
        </p:spPr>
      </p:pic>
    </p:spTree>
    <p:extLst>
      <p:ext uri="{BB962C8B-B14F-4D97-AF65-F5344CB8AC3E}">
        <p14:creationId xmlns:p14="http://schemas.microsoft.com/office/powerpoint/2010/main" val="158279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633661" y="2816494"/>
            <a:ext cx="5699466"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L</a:t>
            </a:r>
            <a:r>
              <a:rPr lang="en-US" b="0" dirty="0">
                <a:solidFill>
                  <a:schemeClr val="bg1"/>
                </a:solidFill>
                <a:effectLst>
                  <a:outerShdw blurRad="38100" dist="38100" dir="2700000" algn="tl">
                    <a:srgbClr val="000000">
                      <a:alpha val="43137"/>
                    </a:srgbClr>
                  </a:outerShdw>
                </a:effectLst>
                <a:latin typeface="Amasis MT Pro Black" panose="02040A04050005020304" pitchFamily="18" charset="0"/>
              </a:rPr>
              <a:t>AN</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t>
            </a:r>
            <a:r>
              <a:rPr lang="en-US" b="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LOCAL </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AREA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660275" y="1274970"/>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04</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679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APPLICATION </a:t>
            </a:r>
            <a:r>
              <a:rPr lang="en-PH" sz="2800" dirty="0" smtClean="0">
                <a:effectLst>
                  <a:outerShdw blurRad="38100" dist="38100" dir="2700000" algn="tl">
                    <a:srgbClr val="000000">
                      <a:alpha val="43137"/>
                    </a:srgbClr>
                  </a:outerShdw>
                </a:effectLst>
              </a:rPr>
              <a:t>SOFTWARE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958080" y="886938"/>
            <a:ext cx="3945176" cy="1216182"/>
          </a:xfrm>
          <a:prstGeom prst="rect">
            <a:avLst/>
          </a:prstGeom>
        </p:spPr>
        <p:txBody>
          <a:bodyPr spcFirstLastPara="1" wrap="square" lIns="91425" tIns="91425" rIns="91425" bIns="91425" anchor="t" anchorCtr="0">
            <a:noAutofit/>
          </a:bodyPr>
          <a:lstStyle/>
          <a:p>
            <a:pPr marL="0" lvl="0" indent="0" algn="ctr"/>
            <a:r>
              <a:rPr lang="en-US" dirty="0">
                <a:solidFill>
                  <a:schemeClr val="tx1"/>
                </a:solidFill>
              </a:rPr>
              <a:t>They are also sometimes referred to as end-user programs or productivity programs, because they help the user with a variety of tasks like internet research, note-taking, graphic creation, account maintenance, computation, and even playing video games. They effectively sit on top of the operating system. They have particular functions or duties that they are intended to carry out and are used by the end user. These programs are frequently created through custom software development, according to the needs of the users. Software applications come in a range.</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7156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1840" y="2071490"/>
            <a:ext cx="5608319" cy="2734190"/>
          </a:xfrm>
          <a:prstGeom prst="rect">
            <a:avLst/>
          </a:prstGeom>
        </p:spPr>
      </p:pic>
    </p:spTree>
    <p:extLst>
      <p:ext uri="{BB962C8B-B14F-4D97-AF65-F5344CB8AC3E}">
        <p14:creationId xmlns:p14="http://schemas.microsoft.com/office/powerpoint/2010/main" val="13444351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WORD </a:t>
            </a:r>
            <a:r>
              <a:rPr lang="en-PH" sz="2800" dirty="0" smtClean="0">
                <a:effectLst>
                  <a:outerShdw blurRad="38100" dist="38100" dir="2700000" algn="tl">
                    <a:srgbClr val="000000">
                      <a:alpha val="43137"/>
                    </a:srgbClr>
                  </a:outerShdw>
                </a:effectLst>
              </a:rPr>
              <a:t>PROCESSORS</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98824" y="2333453"/>
            <a:ext cx="3945176" cy="1216182"/>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These software programs are intended for documentation. </a:t>
            </a:r>
            <a:endParaRPr lang="en-US" sz="1600" dirty="0" smtClean="0">
              <a:solidFill>
                <a:schemeClr val="tx1"/>
              </a:solidFill>
            </a:endParaRPr>
          </a:p>
          <a:p>
            <a:pPr marL="0" lvl="0" indent="0" algn="ctr"/>
            <a:r>
              <a:rPr lang="en-US" sz="1600" dirty="0" smtClean="0">
                <a:solidFill>
                  <a:schemeClr val="tx1"/>
                </a:solidFill>
              </a:rPr>
              <a:t>Assists </a:t>
            </a:r>
            <a:r>
              <a:rPr lang="en-US" sz="1600" dirty="0">
                <a:solidFill>
                  <a:schemeClr val="tx1"/>
                </a:solidFill>
              </a:rPr>
              <a:t>in preserving materials even as well as assisting in formatting</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025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0607" y="1877753"/>
            <a:ext cx="4526674" cy="2989746"/>
          </a:xfrm>
          <a:prstGeom prst="rect">
            <a:avLst/>
          </a:prstGeom>
        </p:spPr>
      </p:pic>
    </p:spTree>
    <p:extLst>
      <p:ext uri="{BB962C8B-B14F-4D97-AF65-F5344CB8AC3E}">
        <p14:creationId xmlns:p14="http://schemas.microsoft.com/office/powerpoint/2010/main" val="29178308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DATA BASE </a:t>
            </a:r>
            <a:r>
              <a:rPr lang="en-PH" sz="2800" dirty="0" smtClean="0">
                <a:effectLst>
                  <a:outerShdw blurRad="38100" dist="38100" dir="2700000" algn="tl">
                    <a:srgbClr val="000000">
                      <a:alpha val="43137"/>
                    </a:srgbClr>
                  </a:outerShdw>
                </a:effectLst>
              </a:rPr>
              <a:t>SOFTWARE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98824" y="2333453"/>
            <a:ext cx="3945176" cy="1216182"/>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It is sometimes referred to as a database management system, or simply DBMS, and is used to create and maintain </a:t>
            </a:r>
            <a:r>
              <a:rPr lang="en-US" sz="1600" dirty="0" err="1">
                <a:solidFill>
                  <a:schemeClr val="tx1"/>
                </a:solidFill>
              </a:rPr>
              <a:t>databases.Such</a:t>
            </a:r>
            <a:r>
              <a:rPr lang="en-US" sz="1600" dirty="0">
                <a:solidFill>
                  <a:schemeClr val="tx1"/>
                </a:solidFill>
              </a:rPr>
              <a:t> software facilitates the arrangement of data.</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9141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8960" y="2021338"/>
            <a:ext cx="4104640" cy="2883321"/>
          </a:xfrm>
          <a:prstGeom prst="rect">
            <a:avLst/>
          </a:prstGeom>
        </p:spPr>
      </p:pic>
    </p:spTree>
    <p:extLst>
      <p:ext uri="{BB962C8B-B14F-4D97-AF65-F5344CB8AC3E}">
        <p14:creationId xmlns:p14="http://schemas.microsoft.com/office/powerpoint/2010/main" val="37851931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MULTIMEDIA</a:t>
            </a:r>
            <a:br>
              <a:rPr lang="en-PH" sz="2800" dirty="0" smtClean="0">
                <a:solidFill>
                  <a:schemeClr val="bg1"/>
                </a:solidFill>
                <a:effectLst>
                  <a:outerShdw blurRad="38100" dist="38100" dir="2700000" algn="tl">
                    <a:srgbClr val="000000">
                      <a:alpha val="43137"/>
                    </a:srgbClr>
                  </a:outerShdw>
                </a:effectLst>
              </a:rPr>
            </a:br>
            <a:r>
              <a:rPr lang="en-PH" sz="2800" dirty="0" smtClean="0">
                <a:effectLst>
                  <a:outerShdw blurRad="38100" dist="38100" dir="2700000" algn="tl">
                    <a:srgbClr val="000000">
                      <a:alpha val="43137"/>
                    </a:srgbClr>
                  </a:outerShdw>
                </a:effectLst>
              </a:rPr>
              <a:t>SOFTWARE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066744" y="1226013"/>
            <a:ext cx="3945176" cy="1216182"/>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This software offers the ability to play, create, and record audio, video, and image files</a:t>
            </a:r>
            <a:r>
              <a:rPr lang="en-US" sz="1600" dirty="0" smtClean="0">
                <a:solidFill>
                  <a:schemeClr val="tx1"/>
                </a:solidFill>
              </a:rPr>
              <a:t>. Animation</a:t>
            </a:r>
            <a:r>
              <a:rPr lang="en-US" sz="1600" dirty="0">
                <a:solidFill>
                  <a:schemeClr val="tx1"/>
                </a:solidFill>
              </a:rPr>
              <a:t>, graphic design, and image and video editing are all possible with these apps. Because there is such a great need for these programs, every software product development company has a wide range of possibilities for developing them.</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896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9040" y="2001520"/>
            <a:ext cx="3790718" cy="2827663"/>
          </a:xfrm>
          <a:prstGeom prst="rect">
            <a:avLst/>
          </a:prstGeom>
        </p:spPr>
      </p:pic>
    </p:spTree>
    <p:extLst>
      <p:ext uri="{BB962C8B-B14F-4D97-AF65-F5344CB8AC3E}">
        <p14:creationId xmlns:p14="http://schemas.microsoft.com/office/powerpoint/2010/main" val="552397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WEB</a:t>
            </a:r>
            <a:br>
              <a:rPr lang="en-PH" sz="2800" dirty="0" smtClean="0">
                <a:solidFill>
                  <a:schemeClr val="bg1"/>
                </a:solidFill>
                <a:effectLst>
                  <a:outerShdw blurRad="38100" dist="38100" dir="2700000" algn="tl">
                    <a:srgbClr val="000000">
                      <a:alpha val="43137"/>
                    </a:srgbClr>
                  </a:outerShdw>
                </a:effectLst>
              </a:rPr>
            </a:br>
            <a:r>
              <a:rPr lang="en-PH" sz="2800" dirty="0" smtClean="0">
                <a:effectLst>
                  <a:outerShdw blurRad="38100" dist="38100" dir="2700000" algn="tl">
                    <a:srgbClr val="000000">
                      <a:alpha val="43137"/>
                    </a:srgbClr>
                  </a:outerShdw>
                </a:effectLst>
              </a:rPr>
              <a:t>BROWSERS</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07384" y="2242013"/>
            <a:ext cx="3945176" cy="1216182"/>
          </a:xfrm>
          <a:prstGeom prst="rect">
            <a:avLst/>
          </a:prstGeom>
        </p:spPr>
        <p:txBody>
          <a:bodyPr spcFirstLastPara="1" wrap="square" lIns="91425" tIns="91425" rIns="91425" bIns="91425" anchor="t" anchorCtr="0">
            <a:noAutofit/>
          </a:bodyPr>
          <a:lstStyle/>
          <a:p>
            <a:pPr marL="0" lvl="0" indent="0" algn="ctr"/>
            <a:r>
              <a:rPr lang="en-US" sz="1600" dirty="0">
                <a:solidFill>
                  <a:schemeClr val="tx1"/>
                </a:solidFill>
              </a:rPr>
              <a:t>The internet can be browsed with this software. Web browsers let people locate and successfully retrieve material on the internet..</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2550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59435" y="2443656"/>
            <a:ext cx="4000469" cy="2250264"/>
          </a:xfrm>
          <a:prstGeom prst="rect">
            <a:avLst/>
          </a:prstGeom>
        </p:spPr>
      </p:pic>
    </p:spTree>
    <p:extLst>
      <p:ext uri="{BB962C8B-B14F-4D97-AF65-F5344CB8AC3E}">
        <p14:creationId xmlns:p14="http://schemas.microsoft.com/office/powerpoint/2010/main" val="239259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78497" y="2080171"/>
            <a:ext cx="6122303" cy="197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local area network (</a:t>
            </a:r>
            <a:r>
              <a:rPr lang="en-US" sz="24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LAN</a:t>
            </a: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group of devices that are connected in a single physical location, such as a building, office, or home. A LAN can be small or large, ranging from a home network with one user to an enterprise network in an office or school with thousands of users and devices.</a:t>
            </a:r>
            <a:endParaRPr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 AREA </a:t>
            </a: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7684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FREE</a:t>
            </a:r>
            <a:br>
              <a:rPr lang="en-PH" sz="2800" dirty="0" smtClean="0">
                <a:solidFill>
                  <a:schemeClr val="bg1"/>
                </a:solidFill>
                <a:effectLst>
                  <a:outerShdw blurRad="38100" dist="38100" dir="2700000" algn="tl">
                    <a:srgbClr val="000000">
                      <a:alpha val="43137"/>
                    </a:srgbClr>
                  </a:outerShdw>
                </a:effectLst>
              </a:rPr>
            </a:br>
            <a:r>
              <a:rPr lang="en-PH" sz="2800" dirty="0" smtClean="0">
                <a:effectLst>
                  <a:outerShdw blurRad="38100" dist="38100" dir="2700000" algn="tl">
                    <a:srgbClr val="000000">
                      <a:alpha val="43137"/>
                    </a:srgbClr>
                  </a:outerShdw>
                </a:effectLst>
              </a:rPr>
              <a: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090160" y="1715202"/>
            <a:ext cx="3945176" cy="1216182"/>
          </a:xfrm>
          <a:prstGeom prst="rect">
            <a:avLst/>
          </a:prstGeom>
        </p:spPr>
        <p:txBody>
          <a:bodyPr spcFirstLastPara="1" wrap="square" lIns="91425" tIns="91425" rIns="91425" bIns="91425" anchor="t" anchorCtr="0">
            <a:noAutofit/>
          </a:bodyPr>
          <a:lstStyle/>
          <a:p>
            <a:pPr marL="0" lvl="0" indent="0" algn="ctr"/>
            <a:r>
              <a:rPr lang="en-US" dirty="0">
                <a:solidFill>
                  <a:schemeClr val="tx1"/>
                </a:solidFill>
              </a:rPr>
              <a:t>These programs are provided without charge. They can be quickly downloaded from the internet and used without incurring any costs or taxes. They do not, however, grant any kind of freedom to completely alter the software or impose a certain cost for its dissemination. To reach more clients, the best software development company can create its own shareware.</a:t>
            </a: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79163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8160" y="1100137"/>
            <a:ext cx="7620000" cy="5076825"/>
          </a:xfrm>
          <a:prstGeom prst="rect">
            <a:avLst/>
          </a:prstGeom>
        </p:spPr>
      </p:pic>
    </p:spTree>
    <p:extLst>
      <p:ext uri="{BB962C8B-B14F-4D97-AF65-F5344CB8AC3E}">
        <p14:creationId xmlns:p14="http://schemas.microsoft.com/office/powerpoint/2010/main" val="8327216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SHARE</a:t>
            </a:r>
            <a:br>
              <a:rPr lang="en-PH" sz="2800" dirty="0" smtClean="0">
                <a:solidFill>
                  <a:schemeClr val="bg1"/>
                </a:solidFill>
                <a:effectLst>
                  <a:outerShdw blurRad="38100" dist="38100" dir="2700000" algn="tl">
                    <a:srgbClr val="000000">
                      <a:alpha val="43137"/>
                    </a:srgbClr>
                  </a:outerShdw>
                </a:effectLst>
              </a:rPr>
            </a:br>
            <a:r>
              <a:rPr lang="en-PH" sz="2800" dirty="0" smtClean="0">
                <a:effectLst>
                  <a:outerShdw blurRad="38100" dist="38100" dir="2700000" algn="tl">
                    <a:srgbClr val="000000">
                      <a:alpha val="43137"/>
                    </a:srgbClr>
                  </a:outerShdw>
                </a:effectLst>
              </a:rPr>
              <a:t>WARE</a:t>
            </a:r>
            <a:endParaRPr lang="en-PH" sz="2800" dirty="0">
              <a:solidFill>
                <a:schemeClr val="tx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75252" y="1633922"/>
            <a:ext cx="3945176" cy="1216182"/>
          </a:xfrm>
          <a:prstGeom prst="rect">
            <a:avLst/>
          </a:prstGeom>
        </p:spPr>
        <p:txBody>
          <a:bodyPr spcFirstLastPara="1" wrap="square" lIns="91425" tIns="91425" rIns="91425" bIns="91425" anchor="t" anchorCtr="0">
            <a:noAutofit/>
          </a:bodyPr>
          <a:lstStyle/>
          <a:p>
            <a:pPr marL="0" lvl="0" indent="0" algn="ctr"/>
            <a:r>
              <a:rPr lang="en-US" sz="1600" dirty="0"/>
              <a:t>This software is distributed freely to users on a fixed trial basis. It generally comes with a set time limit, and on the expiration of the time limit, the user is finally asked to pay a fixed fee for the continued services. There are different types of shareware such as Freemium, </a:t>
            </a:r>
            <a:r>
              <a:rPr lang="en-US" sz="1600" dirty="0" err="1"/>
              <a:t>Donationware</a:t>
            </a:r>
            <a:r>
              <a:rPr lang="en-US" sz="1600" dirty="0"/>
              <a:t>, Adware, </a:t>
            </a:r>
            <a:r>
              <a:rPr lang="en-US" sz="1600" dirty="0" err="1"/>
              <a:t>Demoware</a:t>
            </a:r>
            <a:r>
              <a:rPr lang="en-US" sz="1600" dirty="0"/>
              <a:t> etc.</a:t>
            </a:r>
            <a:endParaRPr lang="en-US" sz="1600" dirty="0">
              <a:solidFill>
                <a:schemeClr val="tx1"/>
              </a:solidFill>
            </a:endParaRP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516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12665" y="2166620"/>
            <a:ext cx="3897630" cy="2598420"/>
          </a:xfrm>
          <a:prstGeom prst="rect">
            <a:avLst/>
          </a:prstGeom>
        </p:spPr>
      </p:pic>
    </p:spTree>
    <p:extLst>
      <p:ext uri="{BB962C8B-B14F-4D97-AF65-F5344CB8AC3E}">
        <p14:creationId xmlns:p14="http://schemas.microsoft.com/office/powerpoint/2010/main" val="2088146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18480" y="3549635"/>
            <a:ext cx="32847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PH" sz="2800" dirty="0" smtClean="0">
                <a:effectLst>
                  <a:outerShdw blurRad="38100" dist="38100" dir="2700000" algn="tl">
                    <a:srgbClr val="000000">
                      <a:alpha val="43137"/>
                    </a:srgbClr>
                  </a:outerShdw>
                </a:effectLst>
              </a:rPr>
              <a:t>OPEN</a:t>
            </a:r>
            <a:r>
              <a:rPr lang="en-PH" sz="2800" dirty="0" smtClean="0">
                <a:solidFill>
                  <a:schemeClr val="bg1"/>
                </a:solidFill>
                <a:effectLst>
                  <a:outerShdw blurRad="38100" dist="38100" dir="2700000" algn="tl">
                    <a:srgbClr val="000000">
                      <a:alpha val="43137"/>
                    </a:srgbClr>
                  </a:outerShdw>
                </a:effectLst>
              </a:rPr>
              <a:t/>
            </a:r>
            <a:br>
              <a:rPr lang="en-PH" sz="2800" dirty="0" smtClean="0">
                <a:solidFill>
                  <a:schemeClr val="bg1"/>
                </a:solidFill>
                <a:effectLst>
                  <a:outerShdw blurRad="38100" dist="38100" dir="2700000" algn="tl">
                    <a:srgbClr val="000000">
                      <a:alpha val="43137"/>
                    </a:srgbClr>
                  </a:outerShdw>
                </a:effectLst>
              </a:rPr>
            </a:br>
            <a:r>
              <a:rPr lang="en-PH" sz="2800" dirty="0" smtClean="0">
                <a:solidFill>
                  <a:schemeClr val="bg1"/>
                </a:solidFill>
                <a:effectLst>
                  <a:outerShdw blurRad="38100" dist="38100" dir="2700000" algn="tl">
                    <a:srgbClr val="000000">
                      <a:alpha val="43137"/>
                    </a:srgbClr>
                  </a:outerShdw>
                </a:effectLst>
              </a:rPr>
              <a:t>SOURCE</a:t>
            </a:r>
            <a:endParaRPr lang="en-PH" sz="28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958080" y="2020002"/>
            <a:ext cx="3945176" cy="1216182"/>
          </a:xfrm>
          <a:prstGeom prst="rect">
            <a:avLst/>
          </a:prstGeom>
        </p:spPr>
        <p:txBody>
          <a:bodyPr spcFirstLastPara="1" wrap="square" lIns="91425" tIns="91425" rIns="91425" bIns="91425" anchor="t" anchorCtr="0">
            <a:noAutofit/>
          </a:bodyPr>
          <a:lstStyle/>
          <a:p>
            <a:pPr marL="0" lvl="0" indent="0" algn="ctr"/>
            <a:r>
              <a:rPr lang="en-US" sz="1600" dirty="0"/>
              <a:t>Such types of software are usually available to users along with their source code which means that the user can easily modify and distribute the software as well as add additional features to them. They can either be chargeable or free.</a:t>
            </a:r>
            <a:endParaRPr lang="en-US" sz="1600" dirty="0">
              <a:solidFill>
                <a:schemeClr val="tx1"/>
              </a:solidFill>
            </a:endParaRP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253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0883" y="2222941"/>
            <a:ext cx="3888827" cy="2688758"/>
          </a:xfrm>
          <a:prstGeom prst="rect">
            <a:avLst/>
          </a:prstGeom>
        </p:spPr>
      </p:pic>
    </p:spTree>
    <p:extLst>
      <p:ext uri="{BB962C8B-B14F-4D97-AF65-F5344CB8AC3E}">
        <p14:creationId xmlns:p14="http://schemas.microsoft.com/office/powerpoint/2010/main" val="2212965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631736" y="3580115"/>
            <a:ext cx="3284776" cy="1199398"/>
          </a:xfrm>
          <a:prstGeom prst="rect">
            <a:avLst/>
          </a:prstGeom>
        </p:spPr>
        <p:txBody>
          <a:bodyPr spcFirstLastPara="1" wrap="square" lIns="91425" tIns="91425" rIns="91425" bIns="91425" anchor="ctr" anchorCtr="0">
            <a:noAutofit/>
          </a:bodyPr>
          <a:lstStyle/>
          <a:p>
            <a:pPr lvl="0"/>
            <a:r>
              <a:rPr lang="en-PH" sz="2800" dirty="0" smtClean="0">
                <a:effectLst>
                  <a:outerShdw blurRad="38100" dist="38100" dir="2700000" algn="tl">
                    <a:srgbClr val="000000">
                      <a:alpha val="43137"/>
                    </a:srgbClr>
                  </a:outerShdw>
                </a:effectLst>
              </a:rPr>
              <a:t> </a:t>
            </a:r>
            <a:r>
              <a:rPr lang="en-PH" sz="2800" dirty="0">
                <a:effectLst>
                  <a:outerShdw blurRad="38100" dist="38100" dir="2700000" algn="tl">
                    <a:srgbClr val="000000">
                      <a:alpha val="43137"/>
                    </a:srgbClr>
                  </a:outerShdw>
                </a:effectLst>
              </a:rPr>
              <a:t/>
            </a:r>
            <a:br>
              <a:rPr lang="en-PH" sz="2800" dirty="0">
                <a:effectLst>
                  <a:outerShdw blurRad="38100" dist="38100" dir="2700000" algn="tl">
                    <a:srgbClr val="000000">
                      <a:alpha val="43137"/>
                    </a:srgbClr>
                  </a:outerShdw>
                </a:effectLst>
              </a:rPr>
            </a:br>
            <a:r>
              <a:rPr lang="en-US" sz="2800" dirty="0" smtClean="0"/>
              <a:t>CONC</a:t>
            </a:r>
            <a:r>
              <a:rPr lang="en-US" sz="2800" dirty="0" smtClean="0">
                <a:solidFill>
                  <a:schemeClr val="bg1"/>
                </a:solidFill>
              </a:rPr>
              <a:t>LUSION</a:t>
            </a:r>
            <a:endParaRPr lang="en-PH" sz="28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052616" y="1481522"/>
            <a:ext cx="3945176" cy="1216182"/>
          </a:xfrm>
          <a:prstGeom prst="rect">
            <a:avLst/>
          </a:prstGeom>
        </p:spPr>
        <p:txBody>
          <a:bodyPr spcFirstLastPara="1" wrap="square" lIns="91425" tIns="91425" rIns="91425" bIns="91425" anchor="t" anchorCtr="0">
            <a:noAutofit/>
          </a:bodyPr>
          <a:lstStyle/>
          <a:p>
            <a:pPr marL="0" lvl="0" indent="0" algn="ctr"/>
            <a:r>
              <a:rPr lang="en-US" sz="1200" dirty="0"/>
              <a:t>Given the growing importance of software in peoples' daily lives, full stack web development services are now providing the most up-to-date software to meet demand. As we all know, there are different kinds of software. While the market for system software is already crowded with major players like Microsoft, Apple, and others, there is fierce competition in the market for application software, with both established and emerging players vying for a competitive edge</a:t>
            </a:r>
            <a:r>
              <a:rPr lang="en-US" sz="1200" dirty="0" smtClean="0"/>
              <a:t>. </a:t>
            </a:r>
          </a:p>
          <a:p>
            <a:pPr marL="0" lvl="0" indent="0" algn="ctr"/>
            <a:r>
              <a:rPr lang="en-US" sz="1200" dirty="0" smtClean="0"/>
              <a:t>The </a:t>
            </a:r>
            <a:r>
              <a:rPr lang="en-US" sz="1200" dirty="0"/>
              <a:t>definition of a software and its various types are mentioned above. Any of these software can be developed by a software development company in order to make significant profits.</a:t>
            </a:r>
            <a:endParaRPr lang="en-US" sz="1200" dirty="0">
              <a:solidFill>
                <a:schemeClr val="tx1"/>
              </a:solidFill>
            </a:endParaRPr>
          </a:p>
        </p:txBody>
      </p:sp>
      <p:cxnSp>
        <p:nvCxnSpPr>
          <p:cNvPr id="395" name="Google Shape;395;p62"/>
          <p:cNvCxnSpPr/>
          <p:nvPr/>
        </p:nvCxnSpPr>
        <p:spPr>
          <a:xfrm flipV="1">
            <a:off x="6847840" y="4931914"/>
            <a:ext cx="2296160" cy="5846"/>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6710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04800" y="2132367"/>
            <a:ext cx="5524538" cy="478754"/>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Ø"/>
            </a:pPr>
            <a:r>
              <a:rPr lang="en-US" dirty="0"/>
              <a:t>Open a terminal window and type the following command.</a:t>
            </a:r>
            <a:endParaRPr lang="en-US" sz="1800" dirty="0">
              <a:solidFill>
                <a:schemeClr val="tx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4214648" y="916781"/>
            <a:ext cx="5142712"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a:t>
            </a:r>
            <a:r>
              <a:rPr lang="en-US" b="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a:t>
            </a:r>
            <a:r>
              <a:rPr lang="en-US"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FIND </a:t>
            </a:r>
            <a:r>
              <a:rPr lang="en-US" b="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a:t>
            </a:r>
            <a:r>
              <a:rPr lang="en-US"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YOUR </a:t>
            </a:r>
            <a:r>
              <a:rPr lang="en-US" b="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COMPUTERS</a:t>
            </a:r>
            <a:r>
              <a:rPr lang="en-US" b="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NAME</a:t>
            </a:r>
            <a:endParaRPr sz="20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545348" y="2686360"/>
            <a:ext cx="3734321" cy="638264"/>
          </a:xfrm>
          <a:prstGeom prst="rect">
            <a:avLst/>
          </a:prstGeom>
        </p:spPr>
      </p:pic>
      <p:sp>
        <p:nvSpPr>
          <p:cNvPr id="3" name="TextBox 2"/>
          <p:cNvSpPr txBox="1"/>
          <p:nvPr/>
        </p:nvSpPr>
        <p:spPr>
          <a:xfrm>
            <a:off x="568960" y="3723132"/>
            <a:ext cx="5541754" cy="646331"/>
          </a:xfrm>
          <a:prstGeom prst="rect">
            <a:avLst/>
          </a:prstGeom>
          <a:noFill/>
        </p:spPr>
        <p:txBody>
          <a:bodyPr wrap="square" rtlCol="0">
            <a:spAutoFit/>
          </a:bodyPr>
          <a:lstStyle/>
          <a:p>
            <a:pPr algn="ctr"/>
            <a:r>
              <a:rPr lang="en-US" sz="1200" dirty="0" smtClean="0">
                <a:solidFill>
                  <a:schemeClr val="tx1">
                    <a:lumMod val="75000"/>
                  </a:schemeClr>
                </a:solidFill>
                <a:latin typeface="Roboto Condensed"/>
              </a:rPr>
              <a:t>You may find out your computer's name using this command. </a:t>
            </a:r>
          </a:p>
          <a:p>
            <a:pPr algn="ctr"/>
            <a:r>
              <a:rPr lang="en-US" sz="1200" dirty="0" smtClean="0">
                <a:solidFill>
                  <a:schemeClr val="tx1">
                    <a:lumMod val="75000"/>
                  </a:schemeClr>
                </a:solidFill>
                <a:latin typeface="Roboto Condensed"/>
              </a:rPr>
              <a:t>The name of the computer appears in the first section, and the name of the domain appears in the second.</a:t>
            </a:r>
            <a:endParaRPr lang="en-US" sz="1200" dirty="0">
              <a:solidFill>
                <a:schemeClr val="tx1">
                  <a:lumMod val="75000"/>
                </a:schemeClr>
              </a:solidFill>
              <a:latin typeface="Roboto Condensed"/>
            </a:endParaRPr>
          </a:p>
        </p:txBody>
      </p:sp>
    </p:spTree>
    <p:extLst>
      <p:ext uri="{BB962C8B-B14F-4D97-AF65-F5344CB8AC3E}">
        <p14:creationId xmlns:p14="http://schemas.microsoft.com/office/powerpoint/2010/main" val="38653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840480" y="1174971"/>
            <a:ext cx="5524538" cy="478754"/>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latin typeface="Papyrus" panose="03070502060502030205" pitchFamily="66" charset="0"/>
              </a:rPr>
              <a:t>Run the following command to get only the computer name</a:t>
            </a:r>
            <a:r>
              <a:rPr lang="en-US" dirty="0">
                <a:effectLst>
                  <a:outerShdw blurRad="38100" dist="38100" dir="2700000" algn="tl">
                    <a:srgbClr val="000000">
                      <a:alpha val="43137"/>
                    </a:srgbClr>
                  </a:outerShdw>
                </a:effectLst>
              </a:rPr>
              <a:t>:</a:t>
            </a:r>
            <a:endParaRPr lang="en-US" sz="1800" dirty="0">
              <a:solidFill>
                <a:schemeClr val="tx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4" name="Picture 3"/>
          <p:cNvPicPr>
            <a:picLocks noChangeAspect="1"/>
          </p:cNvPicPr>
          <p:nvPr/>
        </p:nvPicPr>
        <p:blipFill>
          <a:blip r:embed="rId3"/>
          <a:stretch>
            <a:fillRect/>
          </a:stretch>
        </p:blipFill>
        <p:spPr>
          <a:xfrm>
            <a:off x="1241679" y="2456102"/>
            <a:ext cx="4334902" cy="1282777"/>
          </a:xfrm>
          <a:prstGeom prst="rect">
            <a:avLst/>
          </a:prstGeom>
        </p:spPr>
      </p:pic>
    </p:spTree>
    <p:extLst>
      <p:ext uri="{BB962C8B-B14F-4D97-AF65-F5344CB8AC3E}">
        <p14:creationId xmlns:p14="http://schemas.microsoft.com/office/powerpoint/2010/main" val="304349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850640" y="1039836"/>
            <a:ext cx="5524538" cy="478754"/>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latin typeface="Papyrus" panose="03070502060502030205" pitchFamily="66" charset="0"/>
              </a:rPr>
              <a:t>This will give you the </a:t>
            </a:r>
            <a:r>
              <a:rPr lang="en-US" dirty="0" smtClean="0">
                <a:effectLst>
                  <a:outerShdw blurRad="38100" dist="38100" dir="2700000" algn="tl">
                    <a:srgbClr val="000000">
                      <a:alpha val="43137"/>
                    </a:srgbClr>
                  </a:outerShdw>
                </a:effectLst>
                <a:latin typeface="Papyrus" panose="03070502060502030205" pitchFamily="66" charset="0"/>
              </a:rPr>
              <a:t>local host</a:t>
            </a:r>
            <a:r>
              <a:rPr lang="en-US" dirty="0">
                <a:effectLst>
                  <a:outerShdw blurRad="38100" dist="38100" dir="2700000" algn="tl">
                    <a:srgbClr val="000000">
                      <a:alpha val="43137"/>
                    </a:srgbClr>
                  </a:outerShdw>
                </a:effectLst>
                <a:latin typeface="Papyrus" panose="03070502060502030205" pitchFamily="66" charset="0"/>
              </a:rPr>
              <a:t>. If you want to find out which domain system is running, use this command.</a:t>
            </a:r>
            <a:endParaRPr lang="en-US" sz="1800" dirty="0">
              <a:solidFill>
                <a:schemeClr val="tx1"/>
              </a:solidFill>
              <a:effectLst>
                <a:outerShdw blurRad="38100" dist="38100" dir="2700000" algn="tl">
                  <a:srgbClr val="000000">
                    <a:alpha val="43137"/>
                  </a:srgbClr>
                </a:outerShdw>
              </a:effectLst>
              <a:latin typeface="Papyrus" panose="03070502060502030205" pitchFamily="66" charset="0"/>
              <a:ea typeface="Roboto Condensed Light" panose="02000000000000000000" pitchFamily="2" charset="0"/>
              <a:cs typeface="Roboto Condensed Light" panose="02000000000000000000" pitchFamily="2"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793126" y="2441990"/>
            <a:ext cx="5318565" cy="1164810"/>
          </a:xfrm>
          <a:prstGeom prst="rect">
            <a:avLst/>
          </a:prstGeom>
        </p:spPr>
      </p:pic>
    </p:spTree>
    <p:extLst>
      <p:ext uri="{BB962C8B-B14F-4D97-AF65-F5344CB8AC3E}">
        <p14:creationId xmlns:p14="http://schemas.microsoft.com/office/powerpoint/2010/main" val="360353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Local Area Network? Definition and FAQs | HEAVY.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815" y="883920"/>
            <a:ext cx="5280025" cy="384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77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718560" y="1026420"/>
            <a:ext cx="5524538" cy="478754"/>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latin typeface="Papyrus" panose="03070502060502030205" pitchFamily="66" charset="0"/>
              </a:rPr>
              <a:t>Retrieve the IP address for the hostname by using the following command.</a:t>
            </a:r>
            <a:endParaRPr lang="en-US" sz="1800" dirty="0">
              <a:solidFill>
                <a:schemeClr val="tx1"/>
              </a:solidFill>
              <a:effectLst>
                <a:outerShdw blurRad="38100" dist="38100" dir="2700000" algn="tl">
                  <a:srgbClr val="000000">
                    <a:alpha val="43137"/>
                  </a:srgbClr>
                </a:outerShdw>
              </a:effectLst>
              <a:latin typeface="Papyrus" panose="03070502060502030205" pitchFamily="66" charset="0"/>
              <a:ea typeface="Roboto Condensed Light" panose="02000000000000000000" pitchFamily="2" charset="0"/>
              <a:cs typeface="Roboto Condensed Light" panose="02000000000000000000" pitchFamily="2"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541286" y="2384023"/>
            <a:ext cx="5277587" cy="1057423"/>
          </a:xfrm>
          <a:prstGeom prst="rect">
            <a:avLst/>
          </a:prstGeom>
        </p:spPr>
      </p:pic>
    </p:spTree>
    <p:extLst>
      <p:ext uri="{BB962C8B-B14F-4D97-AF65-F5344CB8AC3E}">
        <p14:creationId xmlns:p14="http://schemas.microsoft.com/office/powerpoint/2010/main" val="384864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718560" y="1026420"/>
            <a:ext cx="5524538" cy="478754"/>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latin typeface="Papyrus" panose="03070502060502030205" pitchFamily="66" charset="0"/>
              </a:rPr>
              <a:t>The aliases for the computer can be found out by using this command given below.</a:t>
            </a:r>
            <a:endParaRPr lang="en-US" sz="1800" dirty="0">
              <a:solidFill>
                <a:schemeClr val="tx1"/>
              </a:solidFill>
              <a:effectLst>
                <a:outerShdw blurRad="38100" dist="38100" dir="2700000" algn="tl">
                  <a:srgbClr val="000000">
                    <a:alpha val="43137"/>
                  </a:srgbClr>
                </a:outerShdw>
              </a:effectLst>
              <a:latin typeface="Papyrus" panose="03070502060502030205" pitchFamily="66" charset="0"/>
              <a:ea typeface="Roboto Condensed Light" panose="02000000000000000000" pitchFamily="2" charset="0"/>
              <a:cs typeface="Roboto Condensed Light" panose="02000000000000000000" pitchFamily="2"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548278" y="2595546"/>
            <a:ext cx="5182323" cy="1143160"/>
          </a:xfrm>
          <a:prstGeom prst="rect">
            <a:avLst/>
          </a:prstGeom>
        </p:spPr>
      </p:pic>
    </p:spTree>
    <p:extLst>
      <p:ext uri="{BB962C8B-B14F-4D97-AF65-F5344CB8AC3E}">
        <p14:creationId xmlns:p14="http://schemas.microsoft.com/office/powerpoint/2010/main" val="214070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5423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974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6620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624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127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50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518035" y="2572534"/>
            <a:ext cx="5699466"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r>
              <a:rPr lang="en-US" b="0" dirty="0">
                <a:solidFill>
                  <a:schemeClr val="bg1"/>
                </a:solidFill>
                <a:effectLst>
                  <a:outerShdw blurRad="38100" dist="38100" dir="2700000" algn="tl">
                    <a:srgbClr val="000000">
                      <a:alpha val="43137"/>
                    </a:srgbClr>
                  </a:outerShdw>
                </a:effectLst>
                <a:latin typeface="Amasis MT Pro Black" panose="02040A04050005020304" pitchFamily="18" charset="0"/>
              </a:rPr>
              <a:t>PAN</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PERSONAL AREA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518035" y="988932"/>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05</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6675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767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197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personal area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PAN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computer network that connects computers/devices in one's immediate vicinity. PAN stands for Personal Area Network because it provides a network range that is frequently within 10 meters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33 feet</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of a person. A Personal Area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PAN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typically includes a computer, printer, mobile phone, tablet, Personal Digital Assistant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PDA</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and other entertainment devices such as video game consoles, TV remotes, wearable gadgets, speakers, and so on.</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PERSONAL</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AREA </a:t>
            </a: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8795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8297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613076" y="959197"/>
            <a:ext cx="5917698" cy="3476168"/>
          </a:xfrm>
          <a:prstGeom prst="rect">
            <a:avLst/>
          </a:prstGeom>
        </p:spPr>
      </p:pic>
    </p:spTree>
    <p:extLst>
      <p:ext uri="{BB962C8B-B14F-4D97-AF65-F5344CB8AC3E}">
        <p14:creationId xmlns:p14="http://schemas.microsoft.com/office/powerpoint/2010/main" val="314938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6"/>
          <p:cNvSpPr txBox="1">
            <a:spLocks noGrp="1"/>
          </p:cNvSpPr>
          <p:nvPr>
            <p:ph type="body" idx="1"/>
          </p:nvPr>
        </p:nvSpPr>
        <p:spPr>
          <a:xfrm>
            <a:off x="816221" y="1013572"/>
            <a:ext cx="7315407" cy="3510600"/>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US" altLang="zh-TW" sz="2000" dirty="0">
                <a:latin typeface="Times New Roman" panose="02020603050405020304" pitchFamily="18" charset="0"/>
                <a:cs typeface="Times New Roman" panose="02020603050405020304" pitchFamily="18" charset="0"/>
              </a:rPr>
              <a:t>Computer </a:t>
            </a:r>
            <a:r>
              <a:rPr lang="en-US" altLang="zh-TW" sz="2000" dirty="0">
                <a:solidFill>
                  <a:schemeClr val="bg1"/>
                </a:solidFill>
                <a:latin typeface="Times New Roman" panose="02020603050405020304" pitchFamily="18" charset="0"/>
                <a:cs typeface="Times New Roman" panose="02020603050405020304" pitchFamily="18" charset="0"/>
              </a:rPr>
              <a:t>Network</a:t>
            </a:r>
          </a:p>
          <a:p>
            <a:pPr>
              <a:buFont typeface="Wingdings" panose="05000000000000000000" pitchFamily="2" charset="2"/>
              <a:buChar char="Ø"/>
            </a:pPr>
            <a:r>
              <a:rPr lang="en-US" altLang="zh-TW" sz="2000" dirty="0">
                <a:latin typeface="Times New Roman" panose="02020603050405020304" pitchFamily="18" charset="0"/>
                <a:cs typeface="Times New Roman" panose="02020603050405020304" pitchFamily="18" charset="0"/>
              </a:rPr>
              <a:t>      WAN,MAN,LAN,PAN </a:t>
            </a:r>
          </a:p>
          <a:p>
            <a:pPr>
              <a:buFont typeface="Wingdings" panose="05000000000000000000" pitchFamily="2" charset="2"/>
              <a:buChar char="q"/>
            </a:pPr>
            <a:r>
              <a:rPr lang="en-US" altLang="zh-TW" sz="2000" dirty="0">
                <a:solidFill>
                  <a:schemeClr val="bg1"/>
                </a:solidFill>
                <a:latin typeface="Times New Roman" panose="02020603050405020304" pitchFamily="18" charset="0"/>
                <a:cs typeface="Times New Roman" panose="02020603050405020304" pitchFamily="18" charset="0"/>
              </a:rPr>
              <a:t>Hard</a:t>
            </a:r>
            <a:r>
              <a:rPr lang="en-US" altLang="zh-TW" sz="2000" dirty="0">
                <a:latin typeface="Times New Roman" panose="02020603050405020304" pitchFamily="18" charset="0"/>
                <a:cs typeface="Times New Roman" panose="02020603050405020304" pitchFamily="18" charset="0"/>
              </a:rPr>
              <a:t>ware</a:t>
            </a:r>
          </a:p>
          <a:p>
            <a:pPr>
              <a:buFont typeface="Wingdings" panose="05000000000000000000" pitchFamily="2" charset="2"/>
              <a:buChar char="Ø"/>
            </a:pPr>
            <a:r>
              <a:rPr lang="en-US" altLang="zh-TW" sz="2000" dirty="0">
                <a:latin typeface="Times New Roman" panose="02020603050405020304" pitchFamily="18" charset="0"/>
                <a:cs typeface="Times New Roman" panose="02020603050405020304" pitchFamily="18" charset="0"/>
              </a:rPr>
              <a:t>      Network Connecting Device</a:t>
            </a:r>
          </a:p>
          <a:p>
            <a:pPr>
              <a:buFont typeface="Wingdings" panose="05000000000000000000" pitchFamily="2" charset="2"/>
              <a:buChar char="Ø"/>
            </a:pPr>
            <a:r>
              <a:rPr lang="en-US" altLang="zh-TW" sz="2000" dirty="0">
                <a:latin typeface="Times New Roman" panose="02020603050405020304" pitchFamily="18" charset="0"/>
                <a:cs typeface="Times New Roman" panose="02020603050405020304" pitchFamily="18" charset="0"/>
              </a:rPr>
              <a:t>      Network Topology </a:t>
            </a:r>
          </a:p>
          <a:p>
            <a:pPr>
              <a:buFont typeface="Wingdings" panose="05000000000000000000" pitchFamily="2" charset="2"/>
              <a:buChar char="q"/>
            </a:pPr>
            <a:r>
              <a:rPr lang="en-US" altLang="zh-TW" sz="2000" dirty="0">
                <a:latin typeface="Times New Roman" panose="02020603050405020304" pitchFamily="18" charset="0"/>
                <a:cs typeface="Times New Roman" panose="02020603050405020304" pitchFamily="18" charset="0"/>
              </a:rPr>
              <a:t>Soft</a:t>
            </a:r>
            <a:r>
              <a:rPr lang="en-US" altLang="zh-TW" sz="2000" dirty="0">
                <a:solidFill>
                  <a:schemeClr val="bg1"/>
                </a:solidFill>
                <a:latin typeface="Times New Roman" panose="02020603050405020304" pitchFamily="18" charset="0"/>
                <a:cs typeface="Times New Roman" panose="02020603050405020304" pitchFamily="18" charset="0"/>
              </a:rPr>
              <a:t>ware</a:t>
            </a:r>
          </a:p>
          <a:p>
            <a:pPr>
              <a:buFont typeface="Wingdings" panose="05000000000000000000" pitchFamily="2" charset="2"/>
              <a:buChar char="Ø"/>
            </a:pPr>
            <a:r>
              <a:rPr lang="en-US" altLang="zh-TW" sz="2000" dirty="0">
                <a:latin typeface="Times New Roman" panose="02020603050405020304" pitchFamily="18" charset="0"/>
                <a:cs typeface="Times New Roman" panose="02020603050405020304" pitchFamily="18" charset="0"/>
              </a:rPr>
              <a:t>      OSI MODEL</a:t>
            </a:r>
          </a:p>
          <a:p>
            <a:pPr>
              <a:buFont typeface="Wingdings" panose="05000000000000000000" pitchFamily="2" charset="2"/>
              <a:buChar char="Ø"/>
            </a:pPr>
            <a:r>
              <a:rPr lang="en-US" altLang="zh-TW" sz="2000" dirty="0">
                <a:latin typeface="Times New Roman" panose="02020603050405020304" pitchFamily="18" charset="0"/>
                <a:cs typeface="Times New Roman" panose="02020603050405020304" pitchFamily="18" charset="0"/>
              </a:rPr>
              <a:t>      TCP/IP </a:t>
            </a:r>
            <a:r>
              <a:rPr lang="en-US" altLang="zh-TW" sz="2000" dirty="0" err="1">
                <a:latin typeface="Times New Roman" panose="02020603050405020304" pitchFamily="18" charset="0"/>
                <a:cs typeface="Times New Roman" panose="02020603050405020304" pitchFamily="18" charset="0"/>
              </a:rPr>
              <a:t>Protocal</a:t>
            </a:r>
            <a:endParaRPr lang="en-US" altLang="zh-TW"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zh-TW" sz="2000" dirty="0">
                <a:latin typeface="Times New Roman" panose="02020603050405020304" pitchFamily="18" charset="0"/>
                <a:cs typeface="Times New Roman" panose="02020603050405020304" pitchFamily="18" charset="0"/>
              </a:rPr>
              <a:t>Windows </a:t>
            </a:r>
            <a:r>
              <a:rPr lang="en-US" altLang="zh-TW" sz="2000" dirty="0">
                <a:solidFill>
                  <a:schemeClr val="bg1"/>
                </a:solidFill>
                <a:latin typeface="Times New Roman" panose="02020603050405020304" pitchFamily="18" charset="0"/>
                <a:cs typeface="Times New Roman" panose="02020603050405020304" pitchFamily="18" charset="0"/>
              </a:rPr>
              <a:t>Networking</a:t>
            </a:r>
            <a:r>
              <a:rPr lang="en-US" altLang="zh-TW" sz="2000" dirty="0">
                <a:latin typeface="Times New Roman" panose="02020603050405020304" pitchFamily="18" charset="0"/>
                <a:cs typeface="Times New Roman" panose="02020603050405020304" pitchFamily="18" charset="0"/>
              </a:rPr>
              <a:t> Commands</a:t>
            </a:r>
            <a:endParaRPr lang="zh-TW" altLang="en-US" sz="1700" dirty="0">
              <a:latin typeface="Times New Roman" panose="02020603050405020304" pitchFamily="18" charset="0"/>
              <a:cs typeface="Times New Roman" panose="02020603050405020304" pitchFamily="18" charset="0"/>
            </a:endParaRPr>
          </a:p>
        </p:txBody>
      </p:sp>
      <p:sp>
        <p:nvSpPr>
          <p:cNvPr id="307" name="Google Shape;307;p5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Garamond" panose="02020404030301010803" pitchFamily="18" charset="0"/>
                <a:cs typeface="Courier New" panose="02070309020205020404" pitchFamily="49" charset="0"/>
              </a:rPr>
              <a:t>A</a:t>
            </a:r>
            <a:r>
              <a:rPr lang="en" sz="2800" dirty="0">
                <a:solidFill>
                  <a:schemeClr val="bg1"/>
                </a:solidFill>
                <a:latin typeface="Garamond" panose="02020404030301010803" pitchFamily="18" charset="0"/>
                <a:cs typeface="Courier New" panose="02070309020205020404" pitchFamily="49" charset="0"/>
              </a:rPr>
              <a:t>G</a:t>
            </a:r>
            <a:r>
              <a:rPr lang="en" sz="2800" dirty="0">
                <a:latin typeface="Garamond" panose="02020404030301010803" pitchFamily="18" charset="0"/>
                <a:cs typeface="Courier New" panose="02070309020205020404" pitchFamily="49" charset="0"/>
              </a:rPr>
              <a:t>E</a:t>
            </a:r>
            <a:r>
              <a:rPr lang="en" sz="2800" dirty="0">
                <a:solidFill>
                  <a:schemeClr val="bg1"/>
                </a:solidFill>
                <a:latin typeface="Garamond" panose="02020404030301010803" pitchFamily="18" charset="0"/>
                <a:cs typeface="Courier New" panose="02070309020205020404" pitchFamily="49" charset="0"/>
              </a:rPr>
              <a:t>N</a:t>
            </a:r>
            <a:r>
              <a:rPr lang="en" sz="2800" dirty="0">
                <a:latin typeface="Garamond" panose="02020404030301010803" pitchFamily="18" charset="0"/>
                <a:cs typeface="Courier New" panose="02070309020205020404" pitchFamily="49" charset="0"/>
              </a:rPr>
              <a:t>D</a:t>
            </a:r>
            <a:r>
              <a:rPr lang="en" sz="2800" dirty="0">
                <a:solidFill>
                  <a:schemeClr val="bg1"/>
                </a:solidFill>
                <a:latin typeface="Garamond" panose="02020404030301010803" pitchFamily="18" charset="0"/>
                <a:cs typeface="Courier New" panose="02070309020205020404" pitchFamily="49" charset="0"/>
              </a:rPr>
              <a:t>A</a:t>
            </a:r>
            <a:endParaRPr sz="2800" dirty="0">
              <a:solidFill>
                <a:schemeClr val="bg1"/>
              </a:solidFill>
              <a:latin typeface="Garamond" panose="02020404030301010803" pitchFamily="18" charset="0"/>
              <a:cs typeface="Courier New" panose="02070309020205020404"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594960" y="2858572"/>
            <a:ext cx="5699466"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IS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A </a:t>
            </a:r>
            <a:r>
              <a:rPr lang="en-US" sz="4000" b="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CAN</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 </a:t>
            </a:r>
            <a:r>
              <a:rPr lang="en-US" sz="4000" b="1" dirty="0">
                <a:ln w="10160">
                  <a:solidFill>
                    <a:schemeClr val="accent5"/>
                  </a:solidFill>
                  <a:prstDash val="solid"/>
                </a:ln>
                <a:solidFill>
                  <a:schemeClr val="bg1"/>
                </a:solidFill>
                <a:effectLst>
                  <a:outerShdw blurRad="38100" dist="38100" dir="2700000" algn="tl">
                    <a:srgbClr val="000000">
                      <a:alpha val="43137"/>
                    </a:srgbClr>
                  </a:outerShdw>
                </a:effectLst>
                <a:latin typeface="Amasis MT Pro Black" panose="02040A04050005020304" pitchFamily="18" charset="0"/>
              </a:rPr>
              <a:t>CONTROLLER</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 </a:t>
            </a: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AREA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sz="4000" dirty="0">
              <a:solidFill>
                <a:schemeClr val="bg1"/>
              </a:solidFill>
              <a:effectLst>
                <a:outerShdw blurRad="38100" dist="38100" dir="2700000" algn="tl">
                  <a:srgbClr val="000000">
                    <a:alpha val="43137"/>
                  </a:srgbClr>
                </a:outerShdw>
              </a:effectLst>
              <a:latin typeface="Amasis MT Pro Black" panose="02040A04050005020304" pitchFamily="18" charset="0"/>
            </a:endParaRPr>
          </a:p>
        </p:txBody>
      </p:sp>
      <p:sp>
        <p:nvSpPr>
          <p:cNvPr id="340" name="Google Shape;340;p58"/>
          <p:cNvSpPr txBox="1">
            <a:spLocks noGrp="1"/>
          </p:cNvSpPr>
          <p:nvPr>
            <p:ph type="title" idx="2"/>
          </p:nvPr>
        </p:nvSpPr>
        <p:spPr>
          <a:xfrm flipH="1">
            <a:off x="660275" y="1274970"/>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06</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1595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041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11154" y="1982200"/>
            <a:ext cx="6122303" cy="197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Controller Area Network (</a:t>
            </a:r>
            <a:r>
              <a:rPr lang="en-US" sz="24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CAN</a:t>
            </a: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bus is a communication system designed for vehicle intercommunication. This bus enables many microcontrollers and different types of devices to communicate with one another in real time and without the need for a host computer.</a:t>
            </a:r>
            <a:endPar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2167457" y="1084150"/>
            <a:ext cx="8173972"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CONTROLLER </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 </a:t>
            </a:r>
            <a:b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a:cxnSpLocks/>
          </p:cNvCxnSpPr>
          <p:nvPr/>
        </p:nvCxnSpPr>
        <p:spPr>
          <a:xfrm>
            <a:off x="3722914" y="1657861"/>
            <a:ext cx="5421086"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8177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819931" y="1105722"/>
            <a:ext cx="4969752" cy="3503732"/>
          </a:xfrm>
          <a:prstGeom prst="rect">
            <a:avLst/>
          </a:prstGeom>
        </p:spPr>
      </p:pic>
    </p:spTree>
    <p:extLst>
      <p:ext uri="{BB962C8B-B14F-4D97-AF65-F5344CB8AC3E}">
        <p14:creationId xmlns:p14="http://schemas.microsoft.com/office/powerpoint/2010/main" val="2623195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594960" y="2858572"/>
            <a:ext cx="5699466"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IS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A </a:t>
            </a: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B</a:t>
            </a:r>
            <a:r>
              <a:rPr lang="en-US" sz="4000" b="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AN</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 </a:t>
            </a:r>
            <a:r>
              <a:rPr lang="en-US" sz="4000" b="0" dirty="0">
                <a:solidFill>
                  <a:schemeClr val="bg1"/>
                </a:solidFill>
                <a:effectLst>
                  <a:outerShdw blurRad="38100" dist="38100" dir="2700000" algn="tl">
                    <a:srgbClr val="000000">
                      <a:alpha val="43137"/>
                    </a:srgbClr>
                  </a:outerShdw>
                </a:effectLst>
                <a:latin typeface="Amasis MT Pro Black" panose="02040A04050005020304" pitchFamily="18" charset="0"/>
              </a:rPr>
              <a:t>BODY </a:t>
            </a: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AREA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sz="4000" dirty="0">
              <a:solidFill>
                <a:schemeClr val="bg1"/>
              </a:solidFill>
              <a:effectLst>
                <a:outerShdw blurRad="38100" dist="38100" dir="2700000" algn="tl">
                  <a:srgbClr val="000000">
                    <a:alpha val="43137"/>
                  </a:srgbClr>
                </a:outerShdw>
              </a:effectLst>
              <a:latin typeface="Amasis MT Pro Black" panose="02040A04050005020304" pitchFamily="18" charset="0"/>
            </a:endParaRPr>
          </a:p>
        </p:txBody>
      </p:sp>
      <p:sp>
        <p:nvSpPr>
          <p:cNvPr id="340" name="Google Shape;340;p58"/>
          <p:cNvSpPr txBox="1">
            <a:spLocks noGrp="1"/>
          </p:cNvSpPr>
          <p:nvPr>
            <p:ph type="title" idx="2"/>
          </p:nvPr>
        </p:nvSpPr>
        <p:spPr>
          <a:xfrm flipH="1">
            <a:off x="660275" y="1274970"/>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07</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62771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55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11154" y="1982200"/>
            <a:ext cx="6122303" cy="197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body area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BAN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wireless network of wearable computing devices. It is also known as a wireless body area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WBAN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 body sensor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BSN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or a medical body area network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MBAN</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BAN devices can be implanted inside the body, surface-mounted on the body in a fixed position, or accompanied devices that humans can carry in various positions, such as clothing pockets, by hand, or in various bags.</a:t>
            </a:r>
            <a:endPar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2167457" y="1084150"/>
            <a:ext cx="8173972"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BODY </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 </a:t>
            </a:r>
            <a:b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a:cxnSpLocks/>
          </p:cNvCxnSpPr>
          <p:nvPr/>
        </p:nvCxnSpPr>
        <p:spPr>
          <a:xfrm>
            <a:off x="3722914" y="1657861"/>
            <a:ext cx="5421086"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64993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835785" y="966985"/>
            <a:ext cx="5259145" cy="3764880"/>
          </a:xfrm>
          <a:prstGeom prst="rect">
            <a:avLst/>
          </a:prstGeom>
        </p:spPr>
      </p:pic>
    </p:spTree>
    <p:extLst>
      <p:ext uri="{BB962C8B-B14F-4D97-AF65-F5344CB8AC3E}">
        <p14:creationId xmlns:p14="http://schemas.microsoft.com/office/powerpoint/2010/main" val="3050925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a:spLocks noGrp="1"/>
          </p:cNvSpPr>
          <p:nvPr>
            <p:ph type="ctrTitle"/>
          </p:nvPr>
        </p:nvSpPr>
        <p:spPr>
          <a:xfrm>
            <a:off x="3883332" y="1391206"/>
            <a:ext cx="636272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b="0" i="0" dirty="0">
                <a:solidFill>
                  <a:schemeClr val="tx1"/>
                </a:solidFill>
                <a:effectLst/>
                <a:latin typeface="Times New Roman" panose="02020603050405020304" pitchFamily="18" charset="0"/>
                <a:cs typeface="Times New Roman" panose="02020603050405020304" pitchFamily="18" charset="0"/>
              </a:rPr>
              <a:t>NETWORK </a:t>
            </a:r>
            <a:br>
              <a:rPr lang="en-PH" sz="4000" b="0" i="0" dirty="0">
                <a:solidFill>
                  <a:schemeClr val="tx1"/>
                </a:solidFill>
                <a:effectLst/>
                <a:latin typeface="Times New Roman" panose="02020603050405020304" pitchFamily="18" charset="0"/>
                <a:cs typeface="Times New Roman" panose="02020603050405020304" pitchFamily="18" charset="0"/>
              </a:rPr>
            </a:br>
            <a:r>
              <a:rPr lang="en-PH" sz="4000" b="0" i="0" dirty="0">
                <a:solidFill>
                  <a:schemeClr val="bg1"/>
                </a:solidFill>
                <a:effectLst/>
                <a:latin typeface="Times New Roman" panose="02020603050405020304" pitchFamily="18" charset="0"/>
                <a:cs typeface="Times New Roman" panose="02020603050405020304" pitchFamily="18" charset="0"/>
              </a:rPr>
              <a:t>DEVICES</a:t>
            </a:r>
            <a:br>
              <a:rPr lang="en-PH" sz="4000" b="0" i="0" dirty="0">
                <a:solidFill>
                  <a:schemeClr val="bg1"/>
                </a:solidFill>
                <a:effectLst/>
                <a:latin typeface="Times New Roman" panose="02020603050405020304" pitchFamily="18" charset="0"/>
                <a:cs typeface="Times New Roman" panose="02020603050405020304" pitchFamily="18" charset="0"/>
              </a:rPr>
            </a:br>
            <a:r>
              <a:rPr lang="en-PH" sz="4000" b="0" i="0" dirty="0">
                <a:solidFill>
                  <a:schemeClr val="tx1"/>
                </a:solidFill>
                <a:effectLst/>
                <a:latin typeface="Times New Roman" panose="02020603050405020304" pitchFamily="18" charset="0"/>
                <a:cs typeface="Times New Roman" panose="02020603050405020304" pitchFamily="18" charset="0"/>
              </a:rPr>
              <a:t> AND </a:t>
            </a:r>
            <a:br>
              <a:rPr lang="en-PH" sz="4000" b="0" i="0" dirty="0">
                <a:solidFill>
                  <a:schemeClr val="tx1"/>
                </a:solidFill>
                <a:effectLst/>
                <a:latin typeface="Times New Roman" panose="02020603050405020304" pitchFamily="18" charset="0"/>
                <a:cs typeface="Times New Roman" panose="02020603050405020304" pitchFamily="18" charset="0"/>
              </a:rPr>
            </a:br>
            <a:r>
              <a:rPr lang="en-PH" sz="4000" b="0" i="0" dirty="0">
                <a:solidFill>
                  <a:schemeClr val="bg1"/>
                </a:solidFill>
                <a:effectLst/>
                <a:latin typeface="Times New Roman" panose="02020603050405020304" pitchFamily="18" charset="0"/>
                <a:cs typeface="Times New Roman" panose="02020603050405020304" pitchFamily="18" charset="0"/>
              </a:rPr>
              <a:t>HARDWARE</a:t>
            </a:r>
            <a:endParaRPr sz="4000" dirty="0">
              <a:solidFill>
                <a:schemeClr val="bg1"/>
              </a:solidFill>
              <a:latin typeface="Times New Roman" panose="02020603050405020304" pitchFamily="18" charset="0"/>
              <a:cs typeface="Times New Roman" panose="02020603050405020304" pitchFamily="18" charset="0"/>
            </a:endParaRPr>
          </a:p>
        </p:txBody>
      </p:sp>
      <p:sp>
        <p:nvSpPr>
          <p:cNvPr id="422" name="Google Shape;422;p64"/>
          <p:cNvSpPr/>
          <p:nvPr/>
        </p:nvSpPr>
        <p:spPr>
          <a:xfrm>
            <a:off x="720000" y="1259450"/>
            <a:ext cx="4455600" cy="3002400"/>
          </a:xfrm>
          <a:prstGeom prst="snip2DiagRect">
            <a:avLst>
              <a:gd name="adj1" fmla="val 0"/>
              <a:gd name="adj2" fmla="val 16667"/>
            </a:avLst>
          </a:prstGeom>
          <a:solidFill>
            <a:srgbClr val="723EA5">
              <a:alpha val="57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PH" dirty="0"/>
          </a:p>
        </p:txBody>
      </p:sp>
      <p:sp>
        <p:nvSpPr>
          <p:cNvPr id="428" name="Google Shape;428;p64"/>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4"/>
          <p:cNvSpPr/>
          <p:nvPr/>
        </p:nvSpPr>
        <p:spPr>
          <a:xfrm>
            <a:off x="1893271" y="1460526"/>
            <a:ext cx="174300" cy="174300"/>
          </a:xfrm>
          <a:prstGeom prst="snip2DiagRect">
            <a:avLst>
              <a:gd name="adj1" fmla="val 0"/>
              <a:gd name="adj2"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p:nvPr/>
        </p:nvSpPr>
        <p:spPr>
          <a:xfrm>
            <a:off x="2830091" y="1460525"/>
            <a:ext cx="174300" cy="174300"/>
          </a:xfrm>
          <a:prstGeom prst="snip2DiagRect">
            <a:avLst>
              <a:gd name="adj1" fmla="val 0"/>
              <a:gd name="adj2"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4"/>
          <p:cNvSpPr/>
          <p:nvPr/>
        </p:nvSpPr>
        <p:spPr>
          <a:xfrm>
            <a:off x="3666628" y="1460526"/>
            <a:ext cx="174300" cy="174300"/>
          </a:xfrm>
          <a:prstGeom prst="snip2DiagRect">
            <a:avLst>
              <a:gd name="adj1" fmla="val 0"/>
              <a:gd name="adj2"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 xmlns:a16="http://schemas.microsoft.com/office/drawing/2014/main" id="{3C6873DE-A6EC-9111-A171-2D26060B02E1}"/>
              </a:ext>
            </a:extLst>
          </p:cNvPr>
          <p:cNvSpPr/>
          <p:nvPr/>
        </p:nvSpPr>
        <p:spPr>
          <a:xfrm>
            <a:off x="1002049" y="2000592"/>
            <a:ext cx="1156086" cy="369332"/>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REPEATER</a:t>
            </a:r>
          </a:p>
        </p:txBody>
      </p:sp>
      <p:sp>
        <p:nvSpPr>
          <p:cNvPr id="5" name="Rectangle 4">
            <a:extLst>
              <a:ext uri="{FF2B5EF4-FFF2-40B4-BE49-F238E27FC236}">
                <a16:creationId xmlns="" xmlns:a16="http://schemas.microsoft.com/office/drawing/2014/main" id="{86C31D0E-84DD-5FB2-59A5-DE27636D341C}"/>
              </a:ext>
            </a:extLst>
          </p:cNvPr>
          <p:cNvSpPr/>
          <p:nvPr/>
        </p:nvSpPr>
        <p:spPr>
          <a:xfrm>
            <a:off x="1288986" y="2356900"/>
            <a:ext cx="582212" cy="369332"/>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HUB</a:t>
            </a:r>
          </a:p>
        </p:txBody>
      </p:sp>
      <p:sp>
        <p:nvSpPr>
          <p:cNvPr id="6" name="Rectangle 5">
            <a:extLst>
              <a:ext uri="{FF2B5EF4-FFF2-40B4-BE49-F238E27FC236}">
                <a16:creationId xmlns="" xmlns:a16="http://schemas.microsoft.com/office/drawing/2014/main" id="{F0357794-4391-2045-2CBE-C3D0A4021296}"/>
              </a:ext>
            </a:extLst>
          </p:cNvPr>
          <p:cNvSpPr/>
          <p:nvPr/>
        </p:nvSpPr>
        <p:spPr>
          <a:xfrm>
            <a:off x="1152481" y="2757192"/>
            <a:ext cx="875561" cy="369332"/>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BRIDGE</a:t>
            </a:r>
          </a:p>
        </p:txBody>
      </p:sp>
      <p:sp>
        <p:nvSpPr>
          <p:cNvPr id="7" name="Rectangle 6">
            <a:extLst>
              <a:ext uri="{FF2B5EF4-FFF2-40B4-BE49-F238E27FC236}">
                <a16:creationId xmlns="" xmlns:a16="http://schemas.microsoft.com/office/drawing/2014/main" id="{CA663BFF-8251-10AF-69C8-0C87DC56EF4E}"/>
              </a:ext>
            </a:extLst>
          </p:cNvPr>
          <p:cNvSpPr/>
          <p:nvPr/>
        </p:nvSpPr>
        <p:spPr>
          <a:xfrm>
            <a:off x="1125229" y="3192543"/>
            <a:ext cx="930063" cy="369332"/>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SWITCH</a:t>
            </a:r>
          </a:p>
        </p:txBody>
      </p:sp>
      <p:sp>
        <p:nvSpPr>
          <p:cNvPr id="8" name="Rectangle 7">
            <a:extLst>
              <a:ext uri="{FF2B5EF4-FFF2-40B4-BE49-F238E27FC236}">
                <a16:creationId xmlns="" xmlns:a16="http://schemas.microsoft.com/office/drawing/2014/main" id="{6A7894FE-BBCE-7A0E-B9E3-6E70D464F0B0}"/>
              </a:ext>
            </a:extLst>
          </p:cNvPr>
          <p:cNvSpPr/>
          <p:nvPr/>
        </p:nvSpPr>
        <p:spPr>
          <a:xfrm>
            <a:off x="1152481" y="3619174"/>
            <a:ext cx="941284" cy="369332"/>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ROUTER</a:t>
            </a:r>
          </a:p>
        </p:txBody>
      </p:sp>
      <p:sp>
        <p:nvSpPr>
          <p:cNvPr id="9" name="Rectangle 8">
            <a:extLst>
              <a:ext uri="{FF2B5EF4-FFF2-40B4-BE49-F238E27FC236}">
                <a16:creationId xmlns="" xmlns:a16="http://schemas.microsoft.com/office/drawing/2014/main" id="{0F0211F1-A20D-E190-9E7A-5C99AF3C6C30}"/>
              </a:ext>
            </a:extLst>
          </p:cNvPr>
          <p:cNvSpPr/>
          <p:nvPr/>
        </p:nvSpPr>
        <p:spPr>
          <a:xfrm>
            <a:off x="3112609" y="2000592"/>
            <a:ext cx="1470973" cy="369332"/>
          </a:xfrm>
          <a:prstGeom prst="rect">
            <a:avLst/>
          </a:prstGeom>
          <a:noFill/>
        </p:spPr>
        <p:txBody>
          <a:bodyPr wrap="squar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L3- SWITCH</a:t>
            </a:r>
          </a:p>
        </p:txBody>
      </p:sp>
      <p:sp>
        <p:nvSpPr>
          <p:cNvPr id="11" name="Rectangle 10">
            <a:extLst>
              <a:ext uri="{FF2B5EF4-FFF2-40B4-BE49-F238E27FC236}">
                <a16:creationId xmlns="" xmlns:a16="http://schemas.microsoft.com/office/drawing/2014/main" id="{AAD050BA-3024-722F-BFC8-6FB27671CACB}"/>
              </a:ext>
            </a:extLst>
          </p:cNvPr>
          <p:cNvSpPr/>
          <p:nvPr/>
        </p:nvSpPr>
        <p:spPr>
          <a:xfrm>
            <a:off x="3112609" y="2417424"/>
            <a:ext cx="1470973" cy="369332"/>
          </a:xfrm>
          <a:prstGeom prst="rect">
            <a:avLst/>
          </a:prstGeom>
          <a:noFill/>
        </p:spPr>
        <p:txBody>
          <a:bodyPr wrap="squar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L4- SWITCH</a:t>
            </a:r>
          </a:p>
        </p:txBody>
      </p:sp>
      <p:sp>
        <p:nvSpPr>
          <p:cNvPr id="12" name="Rectangle 11">
            <a:extLst>
              <a:ext uri="{FF2B5EF4-FFF2-40B4-BE49-F238E27FC236}">
                <a16:creationId xmlns="" xmlns:a16="http://schemas.microsoft.com/office/drawing/2014/main" id="{33F83FC0-CB08-E86D-2ADE-7DF4D409F188}"/>
              </a:ext>
            </a:extLst>
          </p:cNvPr>
          <p:cNvSpPr/>
          <p:nvPr/>
        </p:nvSpPr>
        <p:spPr>
          <a:xfrm>
            <a:off x="3105441" y="2881900"/>
            <a:ext cx="1470973" cy="369332"/>
          </a:xfrm>
          <a:prstGeom prst="rect">
            <a:avLst/>
          </a:prstGeom>
          <a:noFill/>
        </p:spPr>
        <p:txBody>
          <a:bodyPr wrap="squar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L7- SWITCH</a:t>
            </a:r>
          </a:p>
        </p:txBody>
      </p:sp>
      <p:sp>
        <p:nvSpPr>
          <p:cNvPr id="13" name="Rectangle 12">
            <a:extLst>
              <a:ext uri="{FF2B5EF4-FFF2-40B4-BE49-F238E27FC236}">
                <a16:creationId xmlns="" xmlns:a16="http://schemas.microsoft.com/office/drawing/2014/main" id="{A60BFE9E-EC45-92A1-7EAB-DE2218F37F0F}"/>
              </a:ext>
            </a:extLst>
          </p:cNvPr>
          <p:cNvSpPr/>
          <p:nvPr/>
        </p:nvSpPr>
        <p:spPr>
          <a:xfrm>
            <a:off x="3124670" y="3298732"/>
            <a:ext cx="1470973" cy="369332"/>
          </a:xfrm>
          <a:prstGeom prst="rect">
            <a:avLst/>
          </a:prstGeom>
          <a:noFill/>
        </p:spPr>
        <p:txBody>
          <a:bodyPr wrap="squar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PROXY</a:t>
            </a:r>
          </a:p>
        </p:txBody>
      </p:sp>
      <p:sp>
        <p:nvSpPr>
          <p:cNvPr id="14" name="Rectangle 13">
            <a:extLst>
              <a:ext uri="{FF2B5EF4-FFF2-40B4-BE49-F238E27FC236}">
                <a16:creationId xmlns="" xmlns:a16="http://schemas.microsoft.com/office/drawing/2014/main" id="{2B52F383-3193-EF62-BCFC-C4A1BEE3CB8D}"/>
              </a:ext>
            </a:extLst>
          </p:cNvPr>
          <p:cNvSpPr/>
          <p:nvPr/>
        </p:nvSpPr>
        <p:spPr>
          <a:xfrm>
            <a:off x="3124670" y="3719317"/>
            <a:ext cx="1470973" cy="369332"/>
          </a:xfrm>
          <a:prstGeom prst="rect">
            <a:avLst/>
          </a:prstGeom>
          <a:noFill/>
        </p:spPr>
        <p:txBody>
          <a:bodyPr wrap="squar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ETC.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ctrTitle"/>
          </p:nvPr>
        </p:nvSpPr>
        <p:spPr>
          <a:xfrm>
            <a:off x="2123367" y="275925"/>
            <a:ext cx="6428035" cy="631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kern="1200" dirty="0">
                <a:solidFill>
                  <a:srgbClr val="FFFFFF"/>
                </a:solidFill>
                <a:latin typeface="Times New Roman" panose="02020603050405020304" pitchFamily="18" charset="0"/>
                <a:ea typeface="+mj-ea"/>
                <a:cs typeface="Times New Roman" panose="02020603050405020304" pitchFamily="18" charset="0"/>
              </a:rPr>
              <a:t>NETWORK </a:t>
            </a:r>
            <a:r>
              <a:rPr lang="en-US" sz="2400" kern="1200" dirty="0">
                <a:solidFill>
                  <a:schemeClr val="tx1"/>
                </a:solidFill>
                <a:latin typeface="Times New Roman" panose="02020603050405020304" pitchFamily="18" charset="0"/>
                <a:ea typeface="+mj-ea"/>
                <a:cs typeface="Times New Roman" panose="02020603050405020304" pitchFamily="18" charset="0"/>
              </a:rPr>
              <a:t>CONNECTING</a:t>
            </a:r>
            <a:r>
              <a:rPr lang="en-US" sz="2400" kern="1200" dirty="0">
                <a:solidFill>
                  <a:srgbClr val="FFFFFF"/>
                </a:solidFill>
                <a:latin typeface="Times New Roman" panose="02020603050405020304" pitchFamily="18" charset="0"/>
                <a:ea typeface="+mj-ea"/>
                <a:cs typeface="Times New Roman" panose="02020603050405020304" pitchFamily="18" charset="0"/>
              </a:rPr>
              <a:t> DEVICES</a:t>
            </a:r>
            <a:r>
              <a:rPr lang="en-US" sz="2400" kern="1200" dirty="0">
                <a:solidFill>
                  <a:srgbClr val="FFFFFF"/>
                </a:solidFill>
                <a:latin typeface="+mj-lt"/>
                <a:ea typeface="+mj-ea"/>
                <a:cs typeface="+mj-cs"/>
              </a:rPr>
              <a:t/>
            </a:r>
            <a:br>
              <a:rPr lang="en-US" sz="2400" kern="1200" dirty="0">
                <a:solidFill>
                  <a:srgbClr val="FFFFFF"/>
                </a:solidFill>
                <a:latin typeface="+mj-lt"/>
                <a:ea typeface="+mj-ea"/>
                <a:cs typeface="+mj-cs"/>
              </a:rPr>
            </a:br>
            <a:endParaRPr dirty="0"/>
          </a:p>
        </p:txBody>
      </p:sp>
      <p:cxnSp>
        <p:nvCxnSpPr>
          <p:cNvPr id="368" name="Google Shape;368;p60"/>
          <p:cNvCxnSpPr/>
          <p:nvPr/>
        </p:nvCxnSpPr>
        <p:spPr>
          <a:xfrm rot="-5400000" flipH="1">
            <a:off x="4396930" y="2314525"/>
            <a:ext cx="360900" cy="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369" name="Google Shape;369;p60"/>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 name="Google Shape;371;p6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372" name="Google Shape;372;p6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373" name="Google Shape;373;p60"/>
          <p:cNvSpPr txBox="1"/>
          <p:nvPr/>
        </p:nvSpPr>
        <p:spPr>
          <a:xfrm>
            <a:off x="3314846" y="3013350"/>
            <a:ext cx="246052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smtClean="0">
                <a:solidFill>
                  <a:schemeClr val="dk1"/>
                </a:solidFill>
                <a:latin typeface="Exo 2"/>
                <a:ea typeface="Exo 2"/>
                <a:cs typeface="Exo 2"/>
                <a:sym typeface="Exo 2"/>
              </a:rPr>
              <a:t>THIS </a:t>
            </a:r>
            <a:r>
              <a:rPr lang="en-US" b="1" dirty="0" smtClean="0">
                <a:solidFill>
                  <a:schemeClr val="bg1"/>
                </a:solidFill>
                <a:latin typeface="Exo 2"/>
                <a:ea typeface="Exo 2"/>
                <a:cs typeface="Exo 2"/>
                <a:sym typeface="Exo 2"/>
              </a:rPr>
              <a:t>PICTURE</a:t>
            </a:r>
            <a:r>
              <a:rPr lang="en-US" b="1" dirty="0" smtClean="0">
                <a:solidFill>
                  <a:schemeClr val="dk1"/>
                </a:solidFill>
                <a:latin typeface="Exo 2"/>
                <a:ea typeface="Exo 2"/>
                <a:cs typeface="Exo 2"/>
                <a:sym typeface="Exo 2"/>
              </a:rPr>
              <a:t> IS ALL THE </a:t>
            </a:r>
            <a:r>
              <a:rPr lang="en-US" b="1" dirty="0" smtClean="0">
                <a:solidFill>
                  <a:schemeClr val="bg1"/>
                </a:solidFill>
                <a:latin typeface="Exo 2"/>
                <a:ea typeface="Exo 2"/>
                <a:cs typeface="Exo 2"/>
                <a:sym typeface="Exo 2"/>
              </a:rPr>
              <a:t>NETWORK </a:t>
            </a:r>
          </a:p>
          <a:p>
            <a:pPr marL="0" lvl="0" indent="0" algn="ctr" rtl="0">
              <a:spcBef>
                <a:spcPts val="0"/>
              </a:spcBef>
              <a:spcAft>
                <a:spcPts val="0"/>
              </a:spcAft>
              <a:buNone/>
            </a:pPr>
            <a:r>
              <a:rPr lang="en-US" b="1" dirty="0" smtClean="0">
                <a:solidFill>
                  <a:schemeClr val="dk1"/>
                </a:solidFill>
                <a:latin typeface="Exo 2"/>
                <a:ea typeface="Exo 2"/>
                <a:cs typeface="Exo 2"/>
                <a:sym typeface="Exo 2"/>
              </a:rPr>
              <a:t>CONNECTING</a:t>
            </a:r>
            <a:r>
              <a:rPr lang="en-US" b="1" dirty="0">
                <a:solidFill>
                  <a:schemeClr val="dk1"/>
                </a:solidFill>
                <a:latin typeface="Exo 2"/>
                <a:ea typeface="Exo 2"/>
                <a:cs typeface="Exo 2"/>
                <a:sym typeface="Exo 2"/>
              </a:rPr>
              <a:t> </a:t>
            </a:r>
            <a:r>
              <a:rPr lang="en-US" b="1" dirty="0" smtClean="0">
                <a:solidFill>
                  <a:schemeClr val="bg1"/>
                </a:solidFill>
                <a:latin typeface="Exo 2"/>
                <a:ea typeface="Exo 2"/>
                <a:cs typeface="Exo 2"/>
                <a:sym typeface="Exo 2"/>
              </a:rPr>
              <a:t>DEVICES</a:t>
            </a:r>
          </a:p>
        </p:txBody>
      </p:sp>
      <p:pic>
        <p:nvPicPr>
          <p:cNvPr id="2" name="Picture 1">
            <a:extLst>
              <a:ext uri="{FF2B5EF4-FFF2-40B4-BE49-F238E27FC236}">
                <a16:creationId xmlns="" xmlns:a16="http://schemas.microsoft.com/office/drawing/2014/main" id="{2A16136D-C2BB-94EA-0DBB-19F7BEF6BE17}"/>
              </a:ext>
            </a:extLst>
          </p:cNvPr>
          <p:cNvPicPr>
            <a:picLocks noChangeAspect="1"/>
          </p:cNvPicPr>
          <p:nvPr/>
        </p:nvPicPr>
        <p:blipFill>
          <a:blip r:embed="rId3"/>
          <a:stretch>
            <a:fillRect/>
          </a:stretch>
        </p:blipFill>
        <p:spPr>
          <a:xfrm>
            <a:off x="3668425" y="828346"/>
            <a:ext cx="1796992" cy="1379943"/>
          </a:xfrm>
          <a:prstGeom prst="rect">
            <a:avLst/>
          </a:prstGeom>
        </p:spPr>
      </p:pic>
      <p:pic>
        <p:nvPicPr>
          <p:cNvPr id="3" name="Picture 2">
            <a:extLst>
              <a:ext uri="{FF2B5EF4-FFF2-40B4-BE49-F238E27FC236}">
                <a16:creationId xmlns="" xmlns:a16="http://schemas.microsoft.com/office/drawing/2014/main" id="{372C14CA-851D-2889-5390-95E974E6B197}"/>
              </a:ext>
            </a:extLst>
          </p:cNvPr>
          <p:cNvPicPr>
            <a:picLocks noChangeAspect="1"/>
          </p:cNvPicPr>
          <p:nvPr/>
        </p:nvPicPr>
        <p:blipFill>
          <a:blip r:embed="rId4"/>
          <a:stretch>
            <a:fillRect/>
          </a:stretch>
        </p:blipFill>
        <p:spPr>
          <a:xfrm>
            <a:off x="1789659" y="1093232"/>
            <a:ext cx="1587657" cy="1356363"/>
          </a:xfrm>
          <a:prstGeom prst="rect">
            <a:avLst/>
          </a:prstGeom>
        </p:spPr>
      </p:pic>
      <p:pic>
        <p:nvPicPr>
          <p:cNvPr id="4" name="Picture 3">
            <a:extLst>
              <a:ext uri="{FF2B5EF4-FFF2-40B4-BE49-F238E27FC236}">
                <a16:creationId xmlns="" xmlns:a16="http://schemas.microsoft.com/office/drawing/2014/main" id="{3B3AA7D5-DBD6-A59E-117E-DDDB3CA63705}"/>
              </a:ext>
            </a:extLst>
          </p:cNvPr>
          <p:cNvPicPr>
            <a:picLocks noChangeAspect="1"/>
          </p:cNvPicPr>
          <p:nvPr/>
        </p:nvPicPr>
        <p:blipFill rotWithShape="1">
          <a:blip r:embed="rId5"/>
          <a:srcRect b="12273"/>
          <a:stretch/>
        </p:blipFill>
        <p:spPr>
          <a:xfrm>
            <a:off x="5786254" y="958796"/>
            <a:ext cx="2006592" cy="1225882"/>
          </a:xfrm>
          <a:prstGeom prst="rect">
            <a:avLst/>
          </a:prstGeom>
        </p:spPr>
      </p:pic>
      <p:pic>
        <p:nvPicPr>
          <p:cNvPr id="5" name="Picture 4">
            <a:extLst>
              <a:ext uri="{FF2B5EF4-FFF2-40B4-BE49-F238E27FC236}">
                <a16:creationId xmlns="" xmlns:a16="http://schemas.microsoft.com/office/drawing/2014/main" id="{0A26A280-1F98-BE52-31F0-DD3B27C539BD}"/>
              </a:ext>
            </a:extLst>
          </p:cNvPr>
          <p:cNvPicPr>
            <a:picLocks noChangeAspect="1"/>
          </p:cNvPicPr>
          <p:nvPr/>
        </p:nvPicPr>
        <p:blipFill>
          <a:blip r:embed="rId6"/>
          <a:stretch>
            <a:fillRect/>
          </a:stretch>
        </p:blipFill>
        <p:spPr>
          <a:xfrm>
            <a:off x="89523" y="2208791"/>
            <a:ext cx="1623436" cy="1388439"/>
          </a:xfrm>
          <a:prstGeom prst="rect">
            <a:avLst/>
          </a:prstGeom>
        </p:spPr>
      </p:pic>
      <p:pic>
        <p:nvPicPr>
          <p:cNvPr id="6" name="Picture 2" descr="brouter : [ Bridge+router ] - Brouter is the device which is used as both a  bridge and router,It is combination of network … | Computer network,  Networking, Router">
            <a:extLst>
              <a:ext uri="{FF2B5EF4-FFF2-40B4-BE49-F238E27FC236}">
                <a16:creationId xmlns="" xmlns:a16="http://schemas.microsoft.com/office/drawing/2014/main" id="{1FE2DEB9-C24B-C936-E4BD-E609BB74D6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8096" y="2314825"/>
            <a:ext cx="1881519" cy="1272201"/>
          </a:xfrm>
          <a:prstGeom prst="rect">
            <a:avLst/>
          </a:prstGeom>
          <a:ln>
            <a:noFill/>
          </a:ln>
          <a:effectLst>
            <a:outerShdw blurRad="184150" dist="241300" dir="11520000" sx="110000" sy="110000" algn="ctr">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7" name="Picture 2" descr="What is NIC? | How NIC Works | Types of NIC | Network Interface Card -  YouTube">
            <a:extLst>
              <a:ext uri="{FF2B5EF4-FFF2-40B4-BE49-F238E27FC236}">
                <a16:creationId xmlns="" xmlns:a16="http://schemas.microsoft.com/office/drawing/2014/main" id="{858166AD-94DB-E6C4-5106-6CB108E34E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1644" y="3646013"/>
            <a:ext cx="2411312" cy="1356363"/>
          </a:xfrm>
          <a:prstGeom prst="rect">
            <a:avLst/>
          </a:prstGeom>
          <a:noFill/>
          <a:ln>
            <a:noFill/>
          </a:ln>
          <a:effectLst>
            <a:outerShdw blurRad="184150" dist="241300" dir="11520000" sx="110000" sy="110000" algn="ctr">
              <a:srgbClr val="000000">
                <a:alpha val="1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119120" y="294020"/>
            <a:ext cx="3879837" cy="6554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800" dirty="0">
                <a:effectLst>
                  <a:outerShdw blurRad="38100" dist="38100" dir="2700000" algn="tl">
                    <a:srgbClr val="000000">
                      <a:alpha val="43137"/>
                    </a:srgbClr>
                  </a:outerShdw>
                </a:effectLst>
              </a:rPr>
              <a:t>REPEATER</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97974" y="2106550"/>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Repeaters are used in computer networks to increase network coverage, replicate a weak or broken signal, and/or service remote nodes. Repeaters amplify the received/input signal to a higher frequency domain, allowing it to be reused, scalable, and available.</a:t>
            </a:r>
            <a:endParaRPr sz="1800" dirty="0">
              <a:solidFill>
                <a:schemeClr val="lt2"/>
              </a:solidFill>
            </a:endParaRPr>
          </a:p>
        </p:txBody>
      </p:sp>
      <p:cxnSp>
        <p:nvCxnSpPr>
          <p:cNvPr id="410" name="Google Shape;410;p63"/>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804642" y="229665"/>
            <a:ext cx="3041915"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HUB</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97974" y="2106550"/>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network hub is a node that broadcasts data to all computers and Ethernet-connected devices that are connected to it. A hub lacks the sophistication of a switch, which can isolate data transmissions to specific devices.</a:t>
            </a:r>
            <a:endParaRPr sz="1800" dirty="0">
              <a:solidFill>
                <a:schemeClr val="lt2"/>
              </a:solidFill>
            </a:endParaRPr>
          </a:p>
        </p:txBody>
      </p:sp>
      <p:cxnSp>
        <p:nvCxnSpPr>
          <p:cNvPr id="410" name="Google Shape;410;p63"/>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3191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76207B1-E91F-F424-E6C1-4AF206E5253E}"/>
              </a:ext>
            </a:extLst>
          </p:cNvPr>
          <p:cNvSpPr>
            <a:spLocks noGrp="1"/>
          </p:cNvSpPr>
          <p:nvPr>
            <p:ph type="ctrTitle"/>
          </p:nvPr>
        </p:nvSpPr>
        <p:spPr>
          <a:xfrm>
            <a:off x="6248400" y="1406550"/>
            <a:ext cx="2819400" cy="1025843"/>
          </a:xfrm>
        </p:spPr>
        <p:txBody>
          <a:bodyPr/>
          <a:lstStyle/>
          <a:p>
            <a:r>
              <a:rPr lang="en-PH"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t>
            </a:r>
            <a:r>
              <a:rPr lang="en-PH"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UTER</a:t>
            </a:r>
            <a:r>
              <a:rPr lang="en-PH"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PH"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a:t>
            </a:r>
            <a:r>
              <a:rPr lang="en-PH"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a:t>
            </a:r>
          </a:p>
        </p:txBody>
      </p:sp>
      <p:pic>
        <p:nvPicPr>
          <p:cNvPr id="1026" name="Picture 2" descr="What is a computer network and what does it do? ~ NetworkTigers">
            <a:extLst>
              <a:ext uri="{FF2B5EF4-FFF2-40B4-BE49-F238E27FC236}">
                <a16:creationId xmlns="" xmlns:a16="http://schemas.microsoft.com/office/drawing/2014/main" id="{E0F45DBD-99D1-DE6E-B875-9D316EBF2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7" y="753407"/>
            <a:ext cx="5845629" cy="364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667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101647" y="482261"/>
            <a:ext cx="4751529" cy="6554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400" dirty="0">
                <a:effectLst>
                  <a:outerShdw blurRad="38100" dist="38100" dir="2700000" algn="tl">
                    <a:srgbClr val="000000">
                      <a:alpha val="43137"/>
                    </a:srgbClr>
                  </a:outerShdw>
                </a:effectLst>
              </a:rPr>
              <a:t>TYPES OF HUB:</a:t>
            </a:r>
          </a:p>
        </p:txBody>
      </p:sp>
      <p:sp>
        <p:nvSpPr>
          <p:cNvPr id="408" name="Google Shape;408;p63"/>
          <p:cNvSpPr txBox="1">
            <a:spLocks noGrp="1"/>
          </p:cNvSpPr>
          <p:nvPr>
            <p:ph type="subTitle" idx="1"/>
          </p:nvPr>
        </p:nvSpPr>
        <p:spPr>
          <a:xfrm>
            <a:off x="119930" y="1984006"/>
            <a:ext cx="6433270" cy="2863016"/>
          </a:xfrm>
          <a:prstGeom prst="rect">
            <a:avLst/>
          </a:prstGeom>
        </p:spPr>
        <p:txBody>
          <a:bodyPr spcFirstLastPara="1" wrap="square" lIns="91425" tIns="91425" rIns="91425" bIns="91425" anchor="t" anchorCtr="0">
            <a:noAutofit/>
          </a:bodyPr>
          <a:lstStyle/>
          <a:p>
            <a:pPr algn="just"/>
            <a:r>
              <a:rPr lang="en-US" b="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Active Hub</a:t>
            </a:r>
            <a:r>
              <a:rPr lang="en-US" b="1"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These are hubs with their own power sources that can also amplify, clean, and relay the network's signal. It functions as a wiring center and a repeater at the same time. The maximum distance between nodes can be increased using these. </a:t>
            </a:r>
          </a:p>
          <a:p>
            <a:pPr algn="just"/>
            <a:endPar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just"/>
            <a:r>
              <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The hubs known as </a:t>
            </a:r>
            <a:r>
              <a:rPr lang="en-US" b="1"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b="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passive hubs</a:t>
            </a:r>
            <a:r>
              <a:rPr lang="en-US" b="1"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are those that receive power and wiring from active hubs. These hubs cannot be utilized to increase the distance between nodes because they just transport signals onto the network without boosting or cleaning them.</a:t>
            </a:r>
          </a:p>
          <a:p>
            <a:pPr algn="just"/>
            <a:endPar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just"/>
            <a:r>
              <a:rPr lang="en-US" b="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Integrated Hub</a:t>
            </a:r>
            <a:r>
              <a:rPr lang="en-US" b="1"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It functions as an active hub and has the ability for remote management. They also provide network devices adjustable data rates. Additionally, it permits an administrator to set up each port and watch the traffic going through the hub.</a:t>
            </a:r>
          </a:p>
          <a:p>
            <a:pPr marL="0" lvl="0" indent="0" algn="ctr" rtl="0">
              <a:spcBef>
                <a:spcPts val="0"/>
              </a:spcBef>
              <a:spcAft>
                <a:spcPts val="0"/>
              </a:spcAft>
              <a:buNone/>
            </a:pPr>
            <a:r>
              <a:rPr lang="en-US" sz="1800" dirty="0">
                <a:solidFill>
                  <a:schemeClr val="lt2"/>
                </a:solidFill>
              </a:rPr>
              <a:t>.</a:t>
            </a:r>
            <a:endParaRPr sz="1800" dirty="0">
              <a:solidFill>
                <a:schemeClr val="lt2"/>
              </a:solidFill>
            </a:endParaRPr>
          </a:p>
        </p:txBody>
      </p:sp>
      <p:pic>
        <p:nvPicPr>
          <p:cNvPr id="411" name="Google Shape;411;p63"/>
          <p:cNvPicPr preferRelativeResize="0"/>
          <p:nvPr/>
        </p:nvPicPr>
        <p:blipFill rotWithShape="1">
          <a:blip r:embed="rId3">
            <a:alphaModFix/>
          </a:blip>
          <a:srcRect b="18949"/>
          <a:stretch/>
        </p:blipFill>
        <p:spPr>
          <a:xfrm>
            <a:off x="6682285" y="2760944"/>
            <a:ext cx="2341785" cy="2260012"/>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6682284" y="2760944"/>
            <a:ext cx="2341785" cy="2260012"/>
          </a:xfrm>
          <a:prstGeom prst="snip2DiagRect">
            <a:avLst>
              <a:gd name="adj1" fmla="val 0"/>
              <a:gd name="adj2" fmla="val 16667"/>
            </a:avLst>
          </a:prstGeom>
          <a:noFill/>
          <a:ln>
            <a:noFill/>
          </a:ln>
        </p:spPr>
      </p:pic>
    </p:spTree>
    <p:extLst>
      <p:ext uri="{BB962C8B-B14F-4D97-AF65-F5344CB8AC3E}">
        <p14:creationId xmlns:p14="http://schemas.microsoft.com/office/powerpoint/2010/main" val="321979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804642" y="229665"/>
            <a:ext cx="3041915"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SWITCH</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97974" y="2378693"/>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network switch is a device that forwards data packets between devices. Switches send packets directly to devices rather than to networks, as routers do.</a:t>
            </a:r>
          </a:p>
        </p:txBody>
      </p:sp>
      <p:cxnSp>
        <p:nvCxnSpPr>
          <p:cNvPr id="410" name="Google Shape;410;p63"/>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20969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804642" y="229665"/>
            <a:ext cx="3041915"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ROUTER</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97974" y="2378693"/>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router connects two or more packet-switched networks or subnetworks. Its primary functions are to manage traffic between these networks by forwarding data packets to their intended IP addresses and to allow multiple devices to use the same Internet connection.</a:t>
            </a:r>
          </a:p>
        </p:txBody>
      </p:sp>
      <p:cxnSp>
        <p:nvCxnSpPr>
          <p:cNvPr id="410" name="Google Shape;410;p63"/>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1106190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4038322" y="392225"/>
            <a:ext cx="3041915"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400" dirty="0">
                <a:effectLst>
                  <a:outerShdw blurRad="38100" dist="38100" dir="2700000" algn="tl">
                    <a:srgbClr val="000000">
                      <a:alpha val="43137"/>
                    </a:srgbClr>
                  </a:outerShdw>
                </a:effectLst>
              </a:rPr>
              <a:t>GATEWAY</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21774" y="1986807"/>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lt2"/>
                </a:solidFill>
              </a:rPr>
              <a:t>A</a:t>
            </a:r>
            <a:r>
              <a:rPr lang="en-US" sz="1800" dirty="0">
                <a:solidFill>
                  <a:schemeClr val="lt2"/>
                </a:solidFill>
              </a:rPr>
              <a:t> </a:t>
            </a:r>
            <a:r>
              <a:rPr lang="en-US" sz="1600" dirty="0">
                <a:solidFill>
                  <a:schemeClr val="lt2"/>
                </a:solidFill>
              </a:rPr>
              <a:t>computer that serves as a bridge between different networks or applications. The gateway is responsible for converting information, data, or other communications from one protocol or format to another. Some gateway functions may be performed by a router. An Internet gateway is a device that connects an enterprise network to the Internet.</a:t>
            </a:r>
          </a:p>
        </p:txBody>
      </p: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155282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804642" y="229665"/>
            <a:ext cx="3541038"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BROUTER</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21774" y="1986807"/>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lt2"/>
                </a:solidFill>
              </a:rPr>
              <a:t>A bridge router, also known as a </a:t>
            </a:r>
            <a:r>
              <a:rPr lang="en-US" sz="1600" dirty="0" err="1">
                <a:solidFill>
                  <a:schemeClr val="lt2"/>
                </a:solidFill>
              </a:rPr>
              <a:t>brouter</a:t>
            </a:r>
            <a:r>
              <a:rPr lang="en-US" sz="1600" dirty="0">
                <a:solidFill>
                  <a:schemeClr val="lt2"/>
                </a:solidFill>
              </a:rPr>
              <a:t>, is a network device that serves as both a bridge and a router. The </a:t>
            </a:r>
            <a:r>
              <a:rPr lang="en-US" sz="1600" dirty="0" err="1">
                <a:solidFill>
                  <a:schemeClr val="lt2"/>
                </a:solidFill>
              </a:rPr>
              <a:t>brouter</a:t>
            </a:r>
            <a:r>
              <a:rPr lang="en-US" sz="1600" dirty="0">
                <a:solidFill>
                  <a:schemeClr val="lt2"/>
                </a:solidFill>
              </a:rPr>
              <a:t> simply forwards all other packets and routes packets for known protocols as a bridge would. </a:t>
            </a:r>
            <a:r>
              <a:rPr lang="en-US" sz="1600" dirty="0" err="1">
                <a:solidFill>
                  <a:schemeClr val="lt2"/>
                </a:solidFill>
              </a:rPr>
              <a:t>Brouters</a:t>
            </a:r>
            <a:r>
              <a:rPr lang="en-US" sz="1600" dirty="0">
                <a:solidFill>
                  <a:schemeClr val="lt2"/>
                </a:solidFill>
              </a:rPr>
              <a:t> work at both the network and data link layers for routable protocols and at the network and data link layers for non-routable protocols..</a:t>
            </a:r>
          </a:p>
        </p:txBody>
      </p: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219878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804642" y="229665"/>
            <a:ext cx="3041915"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NIC</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10888" y="2400464"/>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network interface card (</a:t>
            </a:r>
            <a:r>
              <a:rPr lang="en-US" sz="1800" dirty="0">
                <a:solidFill>
                  <a:schemeClr val="bg1"/>
                </a:solidFill>
              </a:rPr>
              <a:t>NIC</a:t>
            </a:r>
            <a:r>
              <a:rPr lang="en-US" sz="1800" dirty="0">
                <a:solidFill>
                  <a:schemeClr val="lt2"/>
                </a:solidFill>
              </a:rPr>
              <a:t>) is a piece of hardware, usually a circuit board or chip, that is installed on a computer to allow it to connect to a network.</a:t>
            </a:r>
          </a:p>
        </p:txBody>
      </p: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236216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2987040" y="303141"/>
            <a:ext cx="4785588" cy="6554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800" dirty="0">
                <a:effectLst>
                  <a:outerShdw blurRad="38100" dist="38100" dir="2700000" algn="tl">
                    <a:srgbClr val="000000">
                      <a:alpha val="43137"/>
                    </a:srgbClr>
                  </a:outerShdw>
                </a:effectLst>
              </a:rPr>
              <a:t>ACCESS POINT</a:t>
            </a:r>
            <a:endParaRPr sz="48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389117" y="2280721"/>
            <a:ext cx="3744376"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An access point is a device that creates a wireless local area network, or WLAN, in a building or office. An access point uses an Ethernet cable to connect to a wired router, switch, or hub and broadcasts a </a:t>
            </a:r>
            <a:r>
              <a:rPr lang="en-US" sz="1800" dirty="0" err="1">
                <a:solidFill>
                  <a:schemeClr val="lt2"/>
                </a:solidFill>
              </a:rPr>
              <a:t>WiFi</a:t>
            </a:r>
            <a:r>
              <a:rPr lang="en-US" sz="1800" dirty="0">
                <a:solidFill>
                  <a:schemeClr val="lt2"/>
                </a:solidFill>
              </a:rPr>
              <a:t> signal to a specific area.</a:t>
            </a:r>
          </a:p>
        </p:txBody>
      </p: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2799872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ctrTitle" idx="2"/>
          </p:nvPr>
        </p:nvSpPr>
        <p:spPr>
          <a:xfrm>
            <a:off x="3759201" y="-95276"/>
            <a:ext cx="4318000" cy="7251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sz="4000" dirty="0">
                <a:effectLst>
                  <a:outerShdw blurRad="38100" dist="38100" dir="2700000" algn="tl">
                    <a:srgbClr val="000000">
                      <a:alpha val="43137"/>
                    </a:srgbClr>
                  </a:outerShdw>
                </a:effectLst>
              </a:rPr>
              <a:t>RANGE EXTENDER</a:t>
            </a:r>
            <a:endParaRPr sz="4000" dirty="0">
              <a:effectLst>
                <a:outerShdw blurRad="38100" dist="38100" dir="2700000" algn="tl">
                  <a:srgbClr val="000000">
                    <a:alpha val="43137"/>
                  </a:srgbClr>
                </a:outerShdw>
              </a:effectLst>
            </a:endParaRPr>
          </a:p>
        </p:txBody>
      </p:sp>
      <p:sp>
        <p:nvSpPr>
          <p:cNvPr id="408" name="Google Shape;408;p63"/>
          <p:cNvSpPr txBox="1">
            <a:spLocks noGrp="1"/>
          </p:cNvSpPr>
          <p:nvPr>
            <p:ph type="subTitle" idx="1"/>
          </p:nvPr>
        </p:nvSpPr>
        <p:spPr>
          <a:xfrm>
            <a:off x="403125" y="1919400"/>
            <a:ext cx="3589208" cy="32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rPr>
              <a:t>A range extender, as the name implies, extends the reach of an existing </a:t>
            </a:r>
            <a:r>
              <a:rPr lang="en-US" dirty="0" err="1">
                <a:solidFill>
                  <a:schemeClr val="lt2"/>
                </a:solidFill>
              </a:rPr>
              <a:t>WiFi</a:t>
            </a:r>
            <a:r>
              <a:rPr lang="en-US" dirty="0">
                <a:solidFill>
                  <a:schemeClr val="lt2"/>
                </a:solidFill>
              </a:rPr>
              <a:t> network. Because range extenders connect wirelessly to </a:t>
            </a:r>
            <a:r>
              <a:rPr lang="en-US" dirty="0" err="1">
                <a:solidFill>
                  <a:schemeClr val="lt2"/>
                </a:solidFill>
              </a:rPr>
              <a:t>WiFi</a:t>
            </a:r>
            <a:r>
              <a:rPr lang="en-US" dirty="0">
                <a:solidFill>
                  <a:schemeClr val="lt2"/>
                </a:solidFill>
              </a:rPr>
              <a:t> routers, they must be placed where the </a:t>
            </a:r>
            <a:r>
              <a:rPr lang="en-US" dirty="0" err="1">
                <a:solidFill>
                  <a:schemeClr val="lt2"/>
                </a:solidFill>
              </a:rPr>
              <a:t>WiFi</a:t>
            </a:r>
            <a:r>
              <a:rPr lang="en-US" dirty="0">
                <a:solidFill>
                  <a:schemeClr val="lt2"/>
                </a:solidFill>
              </a:rPr>
              <a:t> router's signal is already strong, rather than in the dead spot itself. For example, if your router is located in the basement of a two-story building, installing a range extender on the ground floor (</a:t>
            </a:r>
            <a:r>
              <a:rPr lang="en-US" dirty="0">
                <a:solidFill>
                  <a:schemeClr val="bg1"/>
                </a:solidFill>
              </a:rPr>
              <a:t>where </a:t>
            </a:r>
            <a:r>
              <a:rPr lang="en-US" dirty="0" err="1">
                <a:solidFill>
                  <a:schemeClr val="bg1"/>
                </a:solidFill>
              </a:rPr>
              <a:t>WiFi</a:t>
            </a:r>
            <a:r>
              <a:rPr lang="en-US" dirty="0">
                <a:solidFill>
                  <a:schemeClr val="bg1"/>
                </a:solidFill>
              </a:rPr>
              <a:t> router coverage is still strong</a:t>
            </a:r>
            <a:r>
              <a:rPr lang="en-US" dirty="0">
                <a:solidFill>
                  <a:schemeClr val="lt2"/>
                </a:solidFill>
              </a:rPr>
              <a:t>) will eliminate potential dead zones on the second floor</a:t>
            </a:r>
            <a:r>
              <a:rPr lang="en-US" sz="1600" dirty="0">
                <a:solidFill>
                  <a:schemeClr val="lt2"/>
                </a:solidFill>
              </a:rPr>
              <a:t>.</a:t>
            </a:r>
          </a:p>
        </p:txBody>
      </p:sp>
      <p:pic>
        <p:nvPicPr>
          <p:cNvPr id="411" name="Google Shape;411;p63"/>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412" name="Google Shape;412;p63"/>
          <p:cNvPicPr preferRelativeResize="0"/>
          <p:nvPr/>
        </p:nvPicPr>
        <p:blipFill rotWithShape="1">
          <a:blip r:embed="rId4">
            <a:alphaModFix amt="58999"/>
          </a:blip>
          <a:srcRect b="18949"/>
          <a:stretch/>
        </p:blipFill>
        <p:spPr>
          <a:xfrm>
            <a:off x="4527100" y="1386700"/>
            <a:ext cx="3182100" cy="3224100"/>
          </a:xfrm>
          <a:prstGeom prst="snip2DiagRect">
            <a:avLst>
              <a:gd name="adj1" fmla="val 0"/>
              <a:gd name="adj2" fmla="val 16667"/>
            </a:avLst>
          </a:prstGeom>
          <a:noFill/>
          <a:ln>
            <a:noFill/>
          </a:ln>
        </p:spPr>
      </p:pic>
    </p:spTree>
    <p:extLst>
      <p:ext uri="{BB962C8B-B14F-4D97-AF65-F5344CB8AC3E}">
        <p14:creationId xmlns:p14="http://schemas.microsoft.com/office/powerpoint/2010/main" val="2579172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body" idx="2"/>
          </p:nvPr>
        </p:nvSpPr>
        <p:spPr>
          <a:xfrm>
            <a:off x="3940628" y="1858481"/>
            <a:ext cx="5050971" cy="2932169"/>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US" sz="1200" dirty="0">
                <a:solidFill>
                  <a:schemeClr val="lt2"/>
                </a:solidFill>
              </a:rPr>
              <a:t>Although repeaters and hubs are now essentially the same thing, this was not always the case. The repeater's primary goal, as implied by the name, is to "repeat." Because of the nature of electrical current, the signal would eventually fade over time and become unintelligible. Repeaters take an incoming signal that is losing strength and "juice" it to make it travel further. In essence, this could be accomplished with a hub, but the main difference is in the device's design. On the repeater, both the incoming signal port and the "boosted" outgoing signal port are present.</a:t>
            </a:r>
            <a:endParaRPr dirty="0">
              <a:solidFill>
                <a:schemeClr val="lt2"/>
              </a:solidFill>
            </a:endParaRPr>
          </a:p>
        </p:txBody>
      </p:sp>
      <p:sp>
        <p:nvSpPr>
          <p:cNvPr id="382" name="Google Shape;382;p6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dirty="0">
                <a:effectLst>
                  <a:outerShdw blurRad="38100" dist="38100" dir="2700000" algn="tl">
                    <a:srgbClr val="000000">
                      <a:alpha val="43137"/>
                    </a:srgbClr>
                  </a:outerShdw>
                </a:effectLst>
              </a:rPr>
              <a:t>HARDWARE</a:t>
            </a:r>
            <a:endParaRPr sz="4000" dirty="0">
              <a:effectLst>
                <a:outerShdw blurRad="38100" dist="38100" dir="2700000" algn="tl">
                  <a:srgbClr val="000000">
                    <a:alpha val="43137"/>
                  </a:srgbClr>
                </a:outerShdw>
              </a:effectLst>
            </a:endParaRPr>
          </a:p>
        </p:txBody>
      </p:sp>
      <p:sp>
        <p:nvSpPr>
          <p:cNvPr id="383" name="Google Shape;383;p61"/>
          <p:cNvSpPr txBox="1">
            <a:spLocks noGrp="1"/>
          </p:cNvSpPr>
          <p:nvPr>
            <p:ph type="subTitle" idx="1"/>
          </p:nvPr>
        </p:nvSpPr>
        <p:spPr>
          <a:xfrm>
            <a:off x="4785167" y="1488667"/>
            <a:ext cx="3478914" cy="369814"/>
          </a:xfrm>
          <a:prstGeom prst="rect">
            <a:avLst/>
          </a:prstGeom>
        </p:spPr>
        <p:txBody>
          <a:bodyPr spcFirstLastPara="1" wrap="square" lIns="91425" tIns="91425" rIns="91425" bIns="91425" anchor="b" anchorCtr="0">
            <a:noAutofit/>
          </a:bodyPr>
          <a:lstStyle/>
          <a:p>
            <a:r>
              <a:rPr lang="en-US" altLang="zh-TW" sz="1600" dirty="0">
                <a:solidFill>
                  <a:schemeClr val="tx1"/>
                </a:solidFill>
                <a:effectLst>
                  <a:outerShdw blurRad="38100" dist="38100" dir="2700000" algn="tl">
                    <a:srgbClr val="000000">
                      <a:alpha val="43137"/>
                    </a:srgbClr>
                  </a:outerShdw>
                </a:effectLst>
                <a:latin typeface="Consolas" panose="020B0609020204030204" pitchFamily="49" charset="0"/>
              </a:rPr>
              <a:t>L1 DEVICES: REPEATER VS HUB</a:t>
            </a:r>
          </a:p>
        </p:txBody>
      </p:sp>
      <p:pic>
        <p:nvPicPr>
          <p:cNvPr id="384" name="Google Shape;384;p61"/>
          <p:cNvPicPr preferRelativeResize="0"/>
          <p:nvPr/>
        </p:nvPicPr>
        <p:blipFill rotWithShape="1">
          <a:blip r:embed="rId3">
            <a:alphaModFix/>
          </a:blip>
          <a:srcRect l="23879" r="6926"/>
          <a:stretch/>
        </p:blipFill>
        <p:spPr>
          <a:xfrm>
            <a:off x="1009650" y="1449450"/>
            <a:ext cx="3048000" cy="2932200"/>
          </a:xfrm>
          <a:prstGeom prst="snip2DiagRect">
            <a:avLst>
              <a:gd name="adj1" fmla="val 0"/>
              <a:gd name="adj2" fmla="val 16667"/>
            </a:avLst>
          </a:prstGeom>
          <a:noFill/>
          <a:ln>
            <a:noFill/>
          </a:ln>
        </p:spPr>
      </p:pic>
      <p:pic>
        <p:nvPicPr>
          <p:cNvPr id="385" name="Google Shape;385;p61"/>
          <p:cNvPicPr preferRelativeResize="0"/>
          <p:nvPr/>
        </p:nvPicPr>
        <p:blipFill rotWithShape="1">
          <a:blip r:embed="rId4">
            <a:alphaModFix amt="54000"/>
          </a:blip>
          <a:srcRect l="23879" r="6926"/>
          <a:stretch/>
        </p:blipFill>
        <p:spPr>
          <a:xfrm>
            <a:off x="1009650" y="1449450"/>
            <a:ext cx="3048000" cy="2932200"/>
          </a:xfrm>
          <a:prstGeom prst="snip2DiagRect">
            <a:avLst>
              <a:gd name="adj1" fmla="val 0"/>
              <a:gd name="adj2" fmla="val 16667"/>
            </a:avLst>
          </a:prstGeom>
          <a:noFill/>
          <a:ln>
            <a:noFill/>
          </a:ln>
        </p:spPr>
      </p:pic>
      <p:cxnSp>
        <p:nvCxnSpPr>
          <p:cNvPr id="386" name="Google Shape;386;p61"/>
          <p:cNvCxnSpPr>
            <a:stCxn id="385" idx="0"/>
          </p:cNvCxnSpPr>
          <p:nvPr/>
        </p:nvCxnSpPr>
        <p:spPr>
          <a:xfrm>
            <a:off x="4057650" y="2915550"/>
            <a:ext cx="466800" cy="0"/>
          </a:xfrm>
          <a:prstGeom prst="straightConnector1">
            <a:avLst/>
          </a:prstGeom>
          <a:noFill/>
          <a:ln w="9525" cap="flat" cmpd="sng">
            <a:solidFill>
              <a:schemeClr val="dk2"/>
            </a:solidFill>
            <a:prstDash val="solid"/>
            <a:round/>
            <a:headEnd type="none" w="med" len="med"/>
            <a:tailEnd type="none" w="med" len="med"/>
          </a:ln>
        </p:spPr>
      </p:cxnSp>
      <p:pic>
        <p:nvPicPr>
          <p:cNvPr id="387" name="Google Shape;387;p61"/>
          <p:cNvPicPr preferRelativeResize="0"/>
          <p:nvPr/>
        </p:nvPicPr>
        <p:blipFill rotWithShape="1">
          <a:blip r:embed="rId5">
            <a:alphaModFix amt="54000"/>
          </a:blip>
          <a:srcRect l="23879" r="6926"/>
          <a:stretch/>
        </p:blipFill>
        <p:spPr>
          <a:xfrm>
            <a:off x="1009650" y="1449450"/>
            <a:ext cx="3048000" cy="2932200"/>
          </a:xfrm>
          <a:prstGeom prst="snip2DiagRect">
            <a:avLst>
              <a:gd name="adj1" fmla="val 0"/>
              <a:gd name="adj2" fmla="val 16667"/>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body" idx="2"/>
          </p:nvPr>
        </p:nvSpPr>
        <p:spPr>
          <a:xfrm>
            <a:off x="3581442" y="1749298"/>
            <a:ext cx="5323115" cy="3204681"/>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US" dirty="0">
                <a:solidFill>
                  <a:schemeClr val="lt2"/>
                </a:solidFill>
              </a:rPr>
              <a:t>Both operate at the Data Link layer (Layer 2), which also houses bridges and switches. Both can filter data so that only the appropriate segment or host receives transmissions. While modern switches occasionally have the features of a router and can pass data based on IP address (working at the Network Layer), they are referred to as IP Switches and both filter packets based on the physical address (AKA MAC - Media Access Control - address) of the sender/receiver. Both switches and bridges can frequently produce the required effects, though switches are typically used for their filtering capabilities to build many, smaller virtual networks, whereas bridges are used to increase the network's range while reducing overall traffic, and switches are primarily used for their filtering ability. to divide a single physical LAN into several smaller virtual LANs (VLANs) for easier management and administration. Switch technology, on the other hand, is thought to be superior to bridge technology.</a:t>
            </a:r>
            <a:endParaRPr dirty="0">
              <a:solidFill>
                <a:schemeClr val="lt2"/>
              </a:solidFill>
            </a:endParaRPr>
          </a:p>
        </p:txBody>
      </p:sp>
      <p:sp>
        <p:nvSpPr>
          <p:cNvPr id="382" name="Google Shape;382;p6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dirty="0">
                <a:effectLst>
                  <a:outerShdw blurRad="38100" dist="38100" dir="2700000" algn="tl">
                    <a:srgbClr val="000000">
                      <a:alpha val="43137"/>
                    </a:srgbClr>
                  </a:outerShdw>
                </a:effectLst>
              </a:rPr>
              <a:t>HARDWARE</a:t>
            </a:r>
            <a:endParaRPr sz="4000" dirty="0">
              <a:effectLst>
                <a:outerShdw blurRad="38100" dist="38100" dir="2700000" algn="tl">
                  <a:srgbClr val="000000">
                    <a:alpha val="43137"/>
                  </a:srgbClr>
                </a:outerShdw>
              </a:effectLst>
            </a:endParaRPr>
          </a:p>
        </p:txBody>
      </p:sp>
      <p:sp>
        <p:nvSpPr>
          <p:cNvPr id="383" name="Google Shape;383;p61"/>
          <p:cNvSpPr txBox="1">
            <a:spLocks noGrp="1"/>
          </p:cNvSpPr>
          <p:nvPr>
            <p:ph type="subTitle" idx="1"/>
          </p:nvPr>
        </p:nvSpPr>
        <p:spPr>
          <a:xfrm>
            <a:off x="4572000" y="1414491"/>
            <a:ext cx="3478914" cy="661052"/>
          </a:xfrm>
          <a:prstGeom prst="rect">
            <a:avLst/>
          </a:prstGeom>
        </p:spPr>
        <p:txBody>
          <a:bodyPr spcFirstLastPara="1" wrap="square" lIns="91425" tIns="91425" rIns="91425" bIns="91425" anchor="b" anchorCtr="0">
            <a:noAutofit/>
          </a:bodyPr>
          <a:lstStyle/>
          <a:p>
            <a:r>
              <a:rPr lang="en-US" altLang="zh-TW" sz="1600" dirty="0">
                <a:solidFill>
                  <a:schemeClr val="tx1"/>
                </a:solidFill>
                <a:effectLst>
                  <a:outerShdw blurRad="38100" dist="38100" dir="2700000" algn="tl">
                    <a:srgbClr val="000000">
                      <a:alpha val="43137"/>
                    </a:srgbClr>
                  </a:outerShdw>
                </a:effectLst>
                <a:latin typeface="Consolas" panose="020B0609020204030204" pitchFamily="49" charset="0"/>
              </a:rPr>
              <a:t>L2 DEVICES: BRIDGE VS SWITCH</a:t>
            </a:r>
          </a:p>
          <a:p>
            <a:r>
              <a:rPr lang="en-US" altLang="zh-TW" sz="1600" dirty="0">
                <a:solidFill>
                  <a:schemeClr val="bg1"/>
                </a:solidFill>
                <a:effectLst>
                  <a:outerShdw blurRad="38100" dist="38100" dir="2700000" algn="tl">
                    <a:srgbClr val="000000">
                      <a:alpha val="43137"/>
                    </a:srgbClr>
                  </a:outerShdw>
                </a:effectLst>
                <a:latin typeface="Consolas" panose="020B0609020204030204" pitchFamily="49" charset="0"/>
              </a:rPr>
              <a:t> </a:t>
            </a:r>
          </a:p>
        </p:txBody>
      </p:sp>
      <p:pic>
        <p:nvPicPr>
          <p:cNvPr id="384" name="Google Shape;384;p61"/>
          <p:cNvPicPr preferRelativeResize="0"/>
          <p:nvPr/>
        </p:nvPicPr>
        <p:blipFill rotWithShape="1">
          <a:blip r:embed="rId3">
            <a:alphaModFix/>
          </a:blip>
          <a:srcRect l="23879" r="6926"/>
          <a:stretch/>
        </p:blipFill>
        <p:spPr>
          <a:xfrm>
            <a:off x="653140" y="1461336"/>
            <a:ext cx="3048000" cy="2932200"/>
          </a:xfrm>
          <a:prstGeom prst="snip2DiagRect">
            <a:avLst>
              <a:gd name="adj1" fmla="val 0"/>
              <a:gd name="adj2" fmla="val 16667"/>
            </a:avLst>
          </a:prstGeom>
          <a:noFill/>
          <a:ln>
            <a:noFill/>
          </a:ln>
        </p:spPr>
      </p:pic>
      <p:pic>
        <p:nvPicPr>
          <p:cNvPr id="385" name="Google Shape;385;p61"/>
          <p:cNvPicPr preferRelativeResize="0"/>
          <p:nvPr/>
        </p:nvPicPr>
        <p:blipFill rotWithShape="1">
          <a:blip r:embed="rId4">
            <a:alphaModFix amt="54000"/>
          </a:blip>
          <a:srcRect l="23879" r="6926"/>
          <a:stretch/>
        </p:blipFill>
        <p:spPr>
          <a:xfrm>
            <a:off x="653098" y="1461336"/>
            <a:ext cx="3048000" cy="2932200"/>
          </a:xfrm>
          <a:prstGeom prst="snip2DiagRect">
            <a:avLst>
              <a:gd name="adj1" fmla="val 0"/>
              <a:gd name="adj2" fmla="val 16667"/>
            </a:avLst>
          </a:prstGeom>
          <a:noFill/>
          <a:ln>
            <a:noFill/>
          </a:ln>
        </p:spPr>
      </p:pic>
      <p:pic>
        <p:nvPicPr>
          <p:cNvPr id="387" name="Google Shape;387;p61"/>
          <p:cNvPicPr preferRelativeResize="0"/>
          <p:nvPr/>
        </p:nvPicPr>
        <p:blipFill rotWithShape="1">
          <a:blip r:embed="rId5">
            <a:alphaModFix amt="54000"/>
          </a:blip>
          <a:srcRect l="23879" r="6926"/>
          <a:stretch/>
        </p:blipFill>
        <p:spPr>
          <a:xfrm>
            <a:off x="653098" y="1461336"/>
            <a:ext cx="3048000" cy="2932200"/>
          </a:xfrm>
          <a:prstGeom prst="snip2DiagRect">
            <a:avLst>
              <a:gd name="adj1" fmla="val 0"/>
              <a:gd name="adj2" fmla="val 16667"/>
            </a:avLst>
          </a:prstGeom>
          <a:noFill/>
          <a:ln>
            <a:noFill/>
          </a:ln>
        </p:spPr>
      </p:pic>
    </p:spTree>
    <p:extLst>
      <p:ext uri="{BB962C8B-B14F-4D97-AF65-F5344CB8AC3E}">
        <p14:creationId xmlns:p14="http://schemas.microsoft.com/office/powerpoint/2010/main" val="304655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640376" y="2418893"/>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PH" dirty="0">
                <a:effectLst>
                  <a:outerShdw blurRad="38100" dist="38100" dir="2700000" algn="tl">
                    <a:srgbClr val="000000">
                      <a:alpha val="43137"/>
                    </a:srgbClr>
                  </a:outerShdw>
                </a:effectLst>
              </a:rPr>
              <a:t>WHAT IS A </a:t>
            </a:r>
            <a:r>
              <a:rPr lang="en-PH" dirty="0" smtClean="0">
                <a:solidFill>
                  <a:schemeClr val="bg1"/>
                </a:solidFill>
                <a:effectLst>
                  <a:outerShdw blurRad="38100" dist="38100" dir="2700000" algn="tl">
                    <a:srgbClr val="000000">
                      <a:alpha val="43137"/>
                    </a:srgbClr>
                  </a:outerShdw>
                </a:effectLst>
              </a:rPr>
              <a:t>COMPUTER</a:t>
            </a:r>
            <a:r>
              <a:rPr lang="en-PH" dirty="0">
                <a:effectLst>
                  <a:outerShdw blurRad="38100" dist="38100" dir="2700000" algn="tl">
                    <a:srgbClr val="000000">
                      <a:alpha val="43137"/>
                    </a:srgbClr>
                  </a:outerShdw>
                </a:effectLst>
              </a:rPr>
              <a:t/>
            </a:r>
            <a:br>
              <a:rPr lang="en-PH" dirty="0">
                <a:effectLst>
                  <a:outerShdw blurRad="38100" dist="38100" dir="2700000" algn="tl">
                    <a:srgbClr val="000000">
                      <a:alpha val="43137"/>
                    </a:srgbClr>
                  </a:outerShdw>
                </a:effectLst>
              </a:rPr>
            </a:br>
            <a:r>
              <a:rPr lang="en-PH" dirty="0" smtClean="0">
                <a:effectLst>
                  <a:outerShdw blurRad="38100" dist="38100" dir="2700000" algn="tl">
                    <a:srgbClr val="000000">
                      <a:alpha val="43137"/>
                    </a:srgbClr>
                  </a:outerShdw>
                </a:effectLst>
              </a:rPr>
              <a:t>NETWORK</a:t>
            </a:r>
            <a:r>
              <a:rPr lang="en-PH"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391019" y="982895"/>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01</a:t>
            </a:r>
            <a:endParaRPr dirty="0">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body" idx="2"/>
          </p:nvPr>
        </p:nvSpPr>
        <p:spPr>
          <a:xfrm>
            <a:off x="3701098" y="1675769"/>
            <a:ext cx="5323115" cy="3204681"/>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US" sz="1300" dirty="0">
                <a:solidFill>
                  <a:schemeClr val="lt2"/>
                </a:solidFill>
              </a:rPr>
              <a:t>The Transport Layer, or Layer 4 of the OSI Model, provides dependable data transmission services to the upper layers by facilitating transparent data flow between end users. The transport layer manages the dependability of a specific link via flow control, segmentation and </a:t>
            </a:r>
            <a:r>
              <a:rPr lang="en-US" sz="1300" dirty="0" err="1">
                <a:solidFill>
                  <a:schemeClr val="lt2"/>
                </a:solidFill>
              </a:rPr>
              <a:t>Desegmentation</a:t>
            </a:r>
            <a:r>
              <a:rPr lang="en-US" sz="1300" dirty="0">
                <a:solidFill>
                  <a:schemeClr val="lt2"/>
                </a:solidFill>
              </a:rPr>
              <a:t>, and error management. Some protocols concentrate on connections and states. This means that the transport layer can monitor the segments and resend any that fail. Furthermore, the transport layer provides confirmation of successful data transmission and, in the absence of any errors, delivers the subsequent data. Layer 4 protocols include Transmission Control Protocol (</a:t>
            </a:r>
            <a:r>
              <a:rPr lang="en-US" sz="1300" dirty="0">
                <a:solidFill>
                  <a:schemeClr val="bg1"/>
                </a:solidFill>
              </a:rPr>
              <a:t>TCP</a:t>
            </a:r>
            <a:r>
              <a:rPr lang="en-US" sz="1300" dirty="0">
                <a:solidFill>
                  <a:schemeClr val="lt2"/>
                </a:solidFill>
              </a:rPr>
              <a:t>) and User Datagram Protocol (</a:t>
            </a:r>
            <a:r>
              <a:rPr lang="en-US" sz="1300" dirty="0">
                <a:solidFill>
                  <a:schemeClr val="bg1"/>
                </a:solidFill>
              </a:rPr>
              <a:t>UDP</a:t>
            </a:r>
            <a:r>
              <a:rPr lang="en-US" sz="1300" dirty="0">
                <a:solidFill>
                  <a:schemeClr val="lt2"/>
                </a:solidFill>
              </a:rPr>
              <a:t>) (</a:t>
            </a:r>
            <a:r>
              <a:rPr lang="en-US" sz="1300" dirty="0">
                <a:solidFill>
                  <a:schemeClr val="bg1"/>
                </a:solidFill>
              </a:rPr>
              <a:t>UDP</a:t>
            </a:r>
            <a:r>
              <a:rPr lang="en-US" sz="1300" dirty="0">
                <a:solidFill>
                  <a:schemeClr val="lt2"/>
                </a:solidFill>
              </a:rPr>
              <a:t>).</a:t>
            </a:r>
            <a:endParaRPr sz="1300" dirty="0">
              <a:solidFill>
                <a:schemeClr val="lt2"/>
              </a:solidFill>
            </a:endParaRPr>
          </a:p>
        </p:txBody>
      </p:sp>
      <p:sp>
        <p:nvSpPr>
          <p:cNvPr id="382" name="Google Shape;382;p6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dirty="0">
                <a:effectLst>
                  <a:outerShdw blurRad="38100" dist="38100" dir="2700000" algn="tl">
                    <a:srgbClr val="000000">
                      <a:alpha val="43137"/>
                    </a:srgbClr>
                  </a:outerShdw>
                </a:effectLst>
              </a:rPr>
              <a:t>HARDWARE</a:t>
            </a:r>
            <a:endParaRPr sz="4000" dirty="0">
              <a:effectLst>
                <a:outerShdw blurRad="38100" dist="38100" dir="2700000" algn="tl">
                  <a:srgbClr val="000000">
                    <a:alpha val="43137"/>
                  </a:srgbClr>
                </a:outerShdw>
              </a:effectLst>
            </a:endParaRPr>
          </a:p>
        </p:txBody>
      </p:sp>
      <p:sp>
        <p:nvSpPr>
          <p:cNvPr id="383" name="Google Shape;383;p61"/>
          <p:cNvSpPr txBox="1">
            <a:spLocks noGrp="1"/>
          </p:cNvSpPr>
          <p:nvPr>
            <p:ph type="subTitle" idx="1"/>
          </p:nvPr>
        </p:nvSpPr>
        <p:spPr>
          <a:xfrm>
            <a:off x="5715001" y="1049667"/>
            <a:ext cx="1850571" cy="661052"/>
          </a:xfrm>
          <a:prstGeom prst="rect">
            <a:avLst/>
          </a:prstGeom>
        </p:spPr>
        <p:txBody>
          <a:bodyPr spcFirstLastPara="1" wrap="square" lIns="91425" tIns="91425" rIns="91425" bIns="91425" anchor="b" anchorCtr="0">
            <a:noAutofit/>
          </a:bodyPr>
          <a:lstStyle/>
          <a:p>
            <a:pPr algn="l"/>
            <a:r>
              <a:rPr lang="en-US" sz="2000" dirty="0">
                <a:solidFill>
                  <a:schemeClr val="tx1"/>
                </a:solidFill>
                <a:effectLst>
                  <a:outerShdw blurRad="38100" dist="38100" dir="2700000" algn="tl">
                    <a:srgbClr val="000000">
                      <a:alpha val="43137"/>
                    </a:srgbClr>
                  </a:outerShdw>
                </a:effectLst>
                <a:latin typeface="Consolas" panose="020B0609020204030204" pitchFamily="49" charset="0"/>
              </a:rPr>
              <a:t>LAYER 4</a:t>
            </a:r>
            <a:endParaRPr lang="en-US" sz="2000" b="1" i="0" dirty="0">
              <a:solidFill>
                <a:schemeClr val="tx1"/>
              </a:solidFill>
              <a:effectLst>
                <a:outerShdw blurRad="38100" dist="38100" dir="2700000" algn="tl">
                  <a:srgbClr val="000000">
                    <a:alpha val="43137"/>
                  </a:srgbClr>
                </a:outerShdw>
              </a:effectLst>
              <a:latin typeface="Consolas" panose="020B0609020204030204" pitchFamily="49" charset="0"/>
            </a:endParaRPr>
          </a:p>
        </p:txBody>
      </p:sp>
      <p:pic>
        <p:nvPicPr>
          <p:cNvPr id="384" name="Google Shape;384;p61"/>
          <p:cNvPicPr preferRelativeResize="0"/>
          <p:nvPr/>
        </p:nvPicPr>
        <p:blipFill rotWithShape="1">
          <a:blip r:embed="rId3">
            <a:alphaModFix/>
          </a:blip>
          <a:srcRect l="23879" r="6926"/>
          <a:stretch/>
        </p:blipFill>
        <p:spPr>
          <a:xfrm>
            <a:off x="653140" y="1461336"/>
            <a:ext cx="3048000" cy="2932200"/>
          </a:xfrm>
          <a:prstGeom prst="snip2DiagRect">
            <a:avLst>
              <a:gd name="adj1" fmla="val 0"/>
              <a:gd name="adj2" fmla="val 16667"/>
            </a:avLst>
          </a:prstGeom>
          <a:noFill/>
          <a:ln>
            <a:noFill/>
          </a:ln>
        </p:spPr>
      </p:pic>
      <p:pic>
        <p:nvPicPr>
          <p:cNvPr id="385" name="Google Shape;385;p61"/>
          <p:cNvPicPr preferRelativeResize="0"/>
          <p:nvPr/>
        </p:nvPicPr>
        <p:blipFill rotWithShape="1">
          <a:blip r:embed="rId4">
            <a:alphaModFix amt="54000"/>
          </a:blip>
          <a:srcRect l="23879" r="6926"/>
          <a:stretch/>
        </p:blipFill>
        <p:spPr>
          <a:xfrm>
            <a:off x="653098" y="1461336"/>
            <a:ext cx="3048000" cy="2932200"/>
          </a:xfrm>
          <a:prstGeom prst="snip2DiagRect">
            <a:avLst>
              <a:gd name="adj1" fmla="val 0"/>
              <a:gd name="adj2" fmla="val 16667"/>
            </a:avLst>
          </a:prstGeom>
          <a:noFill/>
          <a:ln>
            <a:noFill/>
          </a:ln>
        </p:spPr>
      </p:pic>
      <p:pic>
        <p:nvPicPr>
          <p:cNvPr id="387" name="Google Shape;387;p61"/>
          <p:cNvPicPr preferRelativeResize="0"/>
          <p:nvPr/>
        </p:nvPicPr>
        <p:blipFill rotWithShape="1">
          <a:blip r:embed="rId5">
            <a:alphaModFix amt="54000"/>
          </a:blip>
          <a:srcRect l="23879" r="6926"/>
          <a:stretch/>
        </p:blipFill>
        <p:spPr>
          <a:xfrm>
            <a:off x="653098" y="1461336"/>
            <a:ext cx="3048000" cy="2932200"/>
          </a:xfrm>
          <a:prstGeom prst="snip2DiagRect">
            <a:avLst>
              <a:gd name="adj1" fmla="val 0"/>
              <a:gd name="adj2" fmla="val 16667"/>
            </a:avLst>
          </a:prstGeom>
          <a:noFill/>
          <a:ln>
            <a:noFill/>
          </a:ln>
        </p:spPr>
      </p:pic>
    </p:spTree>
    <p:extLst>
      <p:ext uri="{BB962C8B-B14F-4D97-AF65-F5344CB8AC3E}">
        <p14:creationId xmlns:p14="http://schemas.microsoft.com/office/powerpoint/2010/main" val="197235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body" idx="2"/>
          </p:nvPr>
        </p:nvSpPr>
        <p:spPr>
          <a:xfrm>
            <a:off x="3701098" y="1675769"/>
            <a:ext cx="5323115" cy="3204681"/>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US" sz="1300" dirty="0">
                <a:solidFill>
                  <a:schemeClr val="lt2"/>
                </a:solidFill>
              </a:rPr>
              <a:t>The L7 service network assists in traffic allocation at the application layer. TCP and UDP are components of the transport layer, or L4 service network. A layer 7 load balancer decides where to send traffic based on IP addresses, TCP or UDP ports, or any other information gleaned from the application protocol (</a:t>
            </a:r>
            <a:r>
              <a:rPr lang="en-US" sz="1300" dirty="0">
                <a:solidFill>
                  <a:schemeClr val="bg1"/>
                </a:solidFill>
              </a:rPr>
              <a:t>mainly HTTP</a:t>
            </a:r>
            <a:r>
              <a:rPr lang="en-US" sz="1300" dirty="0">
                <a:solidFill>
                  <a:schemeClr val="lt2"/>
                </a:solidFill>
              </a:rPr>
              <a:t>). As a proxy, the layer 7 load balancer maintains two TCP connections open—one with the client and one with the server. After the packets have been reassembled, the load balancer can decide where to direct traffic based on information obtained from application requests or responses. While it may appear that this type of processing takes a long time, it only takes a millisecond or so.</a:t>
            </a:r>
            <a:endParaRPr sz="1300" dirty="0">
              <a:solidFill>
                <a:schemeClr val="lt2"/>
              </a:solidFill>
            </a:endParaRPr>
          </a:p>
        </p:txBody>
      </p:sp>
      <p:sp>
        <p:nvSpPr>
          <p:cNvPr id="382" name="Google Shape;382;p6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dirty="0">
                <a:effectLst>
                  <a:outerShdw blurRad="38100" dist="38100" dir="2700000" algn="tl">
                    <a:srgbClr val="000000">
                      <a:alpha val="43137"/>
                    </a:srgbClr>
                  </a:outerShdw>
                </a:effectLst>
              </a:rPr>
              <a:t>HARDWARE</a:t>
            </a:r>
            <a:endParaRPr sz="4000" dirty="0">
              <a:effectLst>
                <a:outerShdw blurRad="38100" dist="38100" dir="2700000" algn="tl">
                  <a:srgbClr val="000000">
                    <a:alpha val="43137"/>
                  </a:srgbClr>
                </a:outerShdw>
              </a:effectLst>
            </a:endParaRPr>
          </a:p>
        </p:txBody>
      </p:sp>
      <p:sp>
        <p:nvSpPr>
          <p:cNvPr id="383" name="Google Shape;383;p61"/>
          <p:cNvSpPr txBox="1">
            <a:spLocks noGrp="1"/>
          </p:cNvSpPr>
          <p:nvPr>
            <p:ph type="subTitle" idx="1"/>
          </p:nvPr>
        </p:nvSpPr>
        <p:spPr>
          <a:xfrm>
            <a:off x="4664441" y="1156884"/>
            <a:ext cx="4169229" cy="661052"/>
          </a:xfrm>
          <a:prstGeom prst="rect">
            <a:avLst/>
          </a:prstGeom>
        </p:spPr>
        <p:txBody>
          <a:bodyPr spcFirstLastPara="1" wrap="square" lIns="91425" tIns="91425" rIns="91425" bIns="91425" anchor="b" anchorCtr="0">
            <a:noAutofit/>
          </a:bodyPr>
          <a:lstStyle/>
          <a:p>
            <a:pPr algn="l"/>
            <a:r>
              <a:rPr lang="en-US" sz="2000" dirty="0">
                <a:solidFill>
                  <a:schemeClr val="tx1"/>
                </a:solidFill>
                <a:effectLst>
                  <a:outerShdw blurRad="38100" dist="38100" dir="2700000" algn="tl">
                    <a:srgbClr val="000000">
                      <a:alpha val="43137"/>
                    </a:srgbClr>
                  </a:outerShdw>
                </a:effectLst>
                <a:latin typeface="Consolas" panose="020B0609020204030204" pitchFamily="49" charset="0"/>
              </a:rPr>
              <a:t>LAYER 7 DEVICES: PROXY</a:t>
            </a:r>
          </a:p>
        </p:txBody>
      </p:sp>
      <p:pic>
        <p:nvPicPr>
          <p:cNvPr id="384" name="Google Shape;384;p61"/>
          <p:cNvPicPr preferRelativeResize="0"/>
          <p:nvPr/>
        </p:nvPicPr>
        <p:blipFill rotWithShape="1">
          <a:blip r:embed="rId3">
            <a:alphaModFix/>
          </a:blip>
          <a:srcRect l="23879" r="6926"/>
          <a:stretch/>
        </p:blipFill>
        <p:spPr>
          <a:xfrm>
            <a:off x="653140" y="1461336"/>
            <a:ext cx="3048000" cy="2932200"/>
          </a:xfrm>
          <a:prstGeom prst="snip2DiagRect">
            <a:avLst>
              <a:gd name="adj1" fmla="val 0"/>
              <a:gd name="adj2" fmla="val 16667"/>
            </a:avLst>
          </a:prstGeom>
          <a:noFill/>
          <a:ln>
            <a:noFill/>
          </a:ln>
        </p:spPr>
      </p:pic>
      <p:pic>
        <p:nvPicPr>
          <p:cNvPr id="385" name="Google Shape;385;p61"/>
          <p:cNvPicPr preferRelativeResize="0"/>
          <p:nvPr/>
        </p:nvPicPr>
        <p:blipFill rotWithShape="1">
          <a:blip r:embed="rId4">
            <a:alphaModFix amt="54000"/>
          </a:blip>
          <a:srcRect l="23879" r="6926"/>
          <a:stretch/>
        </p:blipFill>
        <p:spPr>
          <a:xfrm>
            <a:off x="653098" y="1461336"/>
            <a:ext cx="3048000" cy="2932200"/>
          </a:xfrm>
          <a:prstGeom prst="snip2DiagRect">
            <a:avLst>
              <a:gd name="adj1" fmla="val 0"/>
              <a:gd name="adj2" fmla="val 16667"/>
            </a:avLst>
          </a:prstGeom>
          <a:noFill/>
          <a:ln>
            <a:noFill/>
          </a:ln>
        </p:spPr>
      </p:pic>
      <p:pic>
        <p:nvPicPr>
          <p:cNvPr id="387" name="Google Shape;387;p61"/>
          <p:cNvPicPr preferRelativeResize="0"/>
          <p:nvPr/>
        </p:nvPicPr>
        <p:blipFill rotWithShape="1">
          <a:blip r:embed="rId5">
            <a:alphaModFix amt="54000"/>
          </a:blip>
          <a:srcRect l="23879" r="6926"/>
          <a:stretch/>
        </p:blipFill>
        <p:spPr>
          <a:xfrm>
            <a:off x="653098" y="1461336"/>
            <a:ext cx="3048000" cy="2932200"/>
          </a:xfrm>
          <a:prstGeom prst="snip2DiagRect">
            <a:avLst>
              <a:gd name="adj1" fmla="val 0"/>
              <a:gd name="adj2" fmla="val 16667"/>
            </a:avLst>
          </a:prstGeom>
          <a:noFill/>
          <a:ln>
            <a:noFill/>
          </a:ln>
        </p:spPr>
      </p:pic>
    </p:spTree>
    <p:extLst>
      <p:ext uri="{BB962C8B-B14F-4D97-AF65-F5344CB8AC3E}">
        <p14:creationId xmlns:p14="http://schemas.microsoft.com/office/powerpoint/2010/main" val="286011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EB8DB11-FBF8-00B2-CBDB-62023428BAEB}"/>
              </a:ext>
            </a:extLst>
          </p:cNvPr>
          <p:cNvSpPr>
            <a:spLocks noGrp="1"/>
          </p:cNvSpPr>
          <p:nvPr>
            <p:ph type="title" idx="2"/>
          </p:nvPr>
        </p:nvSpPr>
        <p:spPr>
          <a:xfrm flipH="1">
            <a:off x="620486" y="462392"/>
            <a:ext cx="3276600" cy="754500"/>
          </a:xfrm>
        </p:spPr>
        <p:txBody>
          <a:bodyPr/>
          <a:lstStyle/>
          <a:p>
            <a:pPr algn="ctr"/>
            <a:r>
              <a:rPr lang="en-PH" sz="3600" dirty="0">
                <a:effectLst>
                  <a:outerShdw blurRad="38100" dist="38100" dir="2700000" algn="tl">
                    <a:srgbClr val="000000">
                      <a:alpha val="43137"/>
                    </a:srgbClr>
                  </a:outerShdw>
                </a:effectLst>
              </a:rPr>
              <a:t>SWITCH</a:t>
            </a:r>
            <a:br>
              <a:rPr lang="en-PH" sz="3600" dirty="0">
                <a:effectLst>
                  <a:outerShdw blurRad="38100" dist="38100" dir="2700000" algn="tl">
                    <a:srgbClr val="000000">
                      <a:alpha val="43137"/>
                    </a:srgbClr>
                  </a:outerShdw>
                </a:effectLst>
              </a:rPr>
            </a:br>
            <a:r>
              <a:rPr lang="en-PH" sz="3600" dirty="0">
                <a:effectLst>
                  <a:outerShdw blurRad="38100" dist="38100" dir="2700000" algn="tl">
                    <a:srgbClr val="000000">
                      <a:alpha val="43137"/>
                    </a:srgbClr>
                  </a:outerShdw>
                </a:effectLst>
              </a:rPr>
              <a:t>(</a:t>
            </a:r>
            <a:r>
              <a:rPr lang="en-PH" sz="3600" dirty="0">
                <a:solidFill>
                  <a:schemeClr val="bg1"/>
                </a:solidFill>
                <a:effectLst>
                  <a:outerShdw blurRad="38100" dist="38100" dir="2700000" algn="tl">
                    <a:srgbClr val="000000">
                      <a:alpha val="43137"/>
                    </a:srgbClr>
                  </a:outerShdw>
                </a:effectLst>
              </a:rPr>
              <a:t>VLAN</a:t>
            </a:r>
            <a:r>
              <a:rPr lang="en-PH" sz="3600" dirty="0">
                <a:effectLst>
                  <a:outerShdw blurRad="38100" dist="38100" dir="2700000" algn="tl">
                    <a:srgbClr val="000000">
                      <a:alpha val="43137"/>
                    </a:srgbClr>
                  </a:outerShdw>
                </a:effectLst>
              </a:rPr>
              <a:t>)</a:t>
            </a:r>
          </a:p>
        </p:txBody>
      </p:sp>
      <p:pic>
        <p:nvPicPr>
          <p:cNvPr id="6" name="Picture 5">
            <a:extLst>
              <a:ext uri="{FF2B5EF4-FFF2-40B4-BE49-F238E27FC236}">
                <a16:creationId xmlns="" xmlns:a16="http://schemas.microsoft.com/office/drawing/2014/main" id="{1C5F3EE3-1196-16F2-4B4C-CF441BCCD89F}"/>
              </a:ext>
            </a:extLst>
          </p:cNvPr>
          <p:cNvPicPr>
            <a:picLocks noChangeAspect="1"/>
          </p:cNvPicPr>
          <p:nvPr/>
        </p:nvPicPr>
        <p:blipFill>
          <a:blip r:embed="rId2"/>
          <a:stretch>
            <a:fillRect/>
          </a:stretch>
        </p:blipFill>
        <p:spPr>
          <a:xfrm>
            <a:off x="359229" y="1534884"/>
            <a:ext cx="3799114" cy="3331030"/>
          </a:xfrm>
          <a:prstGeom prst="rect">
            <a:avLst/>
          </a:prstGeom>
        </p:spPr>
      </p:pic>
    </p:spTree>
    <p:extLst>
      <p:ext uri="{BB962C8B-B14F-4D97-AF65-F5344CB8AC3E}">
        <p14:creationId xmlns:p14="http://schemas.microsoft.com/office/powerpoint/2010/main" val="1785037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594959" y="2858572"/>
            <a:ext cx="6589611"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IS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A </a:t>
            </a:r>
            <a:r>
              <a:rPr lang="en-US" sz="4000" b="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VLAN</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 VIRTUAL LOCAL</a:t>
            </a:r>
            <a:b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br>
            <a:r>
              <a:rPr lang="en-US" sz="4000"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AREA </a:t>
            </a:r>
            <a:r>
              <a:rPr lang="en-US" sz="4000"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sz="4000" dirty="0">
              <a:solidFill>
                <a:schemeClr val="bg1"/>
              </a:solidFill>
              <a:effectLst>
                <a:outerShdw blurRad="38100" dist="38100" dir="2700000" algn="tl">
                  <a:srgbClr val="000000">
                    <a:alpha val="43137"/>
                  </a:srgbClr>
                </a:outerShdw>
              </a:effectLst>
              <a:latin typeface="Amasis MT Pro Black" panose="02040A04050005020304" pitchFamily="18" charset="0"/>
            </a:endParaRPr>
          </a:p>
        </p:txBody>
      </p:sp>
      <p:sp>
        <p:nvSpPr>
          <p:cNvPr id="340" name="Google Shape;340;p58"/>
          <p:cNvSpPr txBox="1">
            <a:spLocks noGrp="1"/>
          </p:cNvSpPr>
          <p:nvPr>
            <p:ph type="title" idx="2"/>
          </p:nvPr>
        </p:nvSpPr>
        <p:spPr>
          <a:xfrm flipH="1">
            <a:off x="660275" y="1274970"/>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08</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54643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7238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11154" y="2217784"/>
            <a:ext cx="6122303" cy="197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VLAN is a customized network that is built from one or more local area networks. It allows a group of devices from multiple networks to be combined into a single logical network. As a result, a virtual LAN is created that can be managed similarly to a physical LAN. VLAN stands for Virtual Local Area Network.</a:t>
            </a:r>
          </a:p>
        </p:txBody>
      </p:sp>
      <p:sp>
        <p:nvSpPr>
          <p:cNvPr id="354" name="Google Shape;354;p59"/>
          <p:cNvSpPr txBox="1">
            <a:spLocks noGrp="1"/>
          </p:cNvSpPr>
          <p:nvPr>
            <p:ph type="ctrTitle"/>
          </p:nvPr>
        </p:nvSpPr>
        <p:spPr>
          <a:xfrm>
            <a:off x="2167457" y="1084150"/>
            <a:ext cx="8173972"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VIRTUAL</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0" i="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a:t>
            </a: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0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 </a:t>
            </a:r>
            <a:r>
              <a:rPr lang="en-US" sz="4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a:cxnSpLocks/>
          </p:cNvCxnSpPr>
          <p:nvPr/>
        </p:nvCxnSpPr>
        <p:spPr>
          <a:xfrm>
            <a:off x="3722914" y="1657861"/>
            <a:ext cx="5421086"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1410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675395" y="1121086"/>
            <a:ext cx="4888230" cy="3456677"/>
          </a:xfrm>
          <a:prstGeom prst="rect">
            <a:avLst/>
          </a:prstGeom>
        </p:spPr>
      </p:pic>
    </p:spTree>
    <p:extLst>
      <p:ext uri="{BB962C8B-B14F-4D97-AF65-F5344CB8AC3E}">
        <p14:creationId xmlns:p14="http://schemas.microsoft.com/office/powerpoint/2010/main" val="3738600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740400" y="3576914"/>
            <a:ext cx="3293694"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effectLst>
                  <a:outerShdw blurRad="38100" dist="38100" dir="2700000" algn="tl">
                    <a:srgbClr val="000000">
                      <a:alpha val="43137"/>
                    </a:srgbClr>
                  </a:outerShdw>
                </a:effectLst>
              </a:rPr>
              <a:t>NETWORK </a:t>
            </a:r>
            <a:br>
              <a:rPr lang="en" dirty="0">
                <a:effectLst>
                  <a:outerShdw blurRad="38100" dist="38100" dir="2700000" algn="tl">
                    <a:srgbClr val="000000">
                      <a:alpha val="43137"/>
                    </a:srgbClr>
                  </a:outerShdw>
                </a:effectLst>
              </a:rPr>
            </a:br>
            <a:r>
              <a:rPr lang="en" dirty="0">
                <a:solidFill>
                  <a:schemeClr val="bg1"/>
                </a:solidFill>
                <a:effectLst>
                  <a:outerShdw blurRad="38100" dist="38100" dir="2700000" algn="tl">
                    <a:srgbClr val="000000">
                      <a:alpha val="43137"/>
                    </a:srgbClr>
                  </a:outerShdw>
                </a:effectLst>
              </a:rPr>
              <a:t>TOPO</a:t>
            </a:r>
            <a:r>
              <a:rPr lang="en" dirty="0">
                <a:effectLst>
                  <a:outerShdw blurRad="38100" dist="38100" dir="2700000" algn="tl">
                    <a:srgbClr val="000000">
                      <a:alpha val="43137"/>
                    </a:srgbClr>
                  </a:outerShdw>
                </a:effectLst>
              </a:rPr>
              <a:t>LOGY </a:t>
            </a:r>
            <a:endParaRPr dirty="0">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919100" y="1439681"/>
            <a:ext cx="4224900" cy="15756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network topology is the physical and logical configuration of a network's nodes and connections. Nodes typically include switches, routers, and software with switch and router capabilities. Graphs are frequently used to represent network topologies.</a:t>
            </a:r>
            <a:endParaRPr sz="1800" dirty="0">
              <a:solidFill>
                <a:schemeClr val="lt2"/>
              </a:solidFill>
            </a:endParaRPr>
          </a:p>
        </p:txBody>
      </p:sp>
      <p:cxnSp>
        <p:nvCxnSpPr>
          <p:cNvPr id="395" name="Google Shape;395;p62"/>
          <p:cNvCxnSpPr/>
          <p:nvPr/>
        </p:nvCxnSpPr>
        <p:spPr>
          <a:xfrm>
            <a:off x="7578300" y="4867325"/>
            <a:ext cx="156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1012371" y="273947"/>
            <a:ext cx="1366180" cy="716653"/>
          </a:xfrm>
        </p:spPr>
        <p:txBody>
          <a:bodyPr/>
          <a:lstStyle/>
          <a:p>
            <a:r>
              <a:rPr lang="en-PH" sz="3600" dirty="0">
                <a:effectLst>
                  <a:outerShdw blurRad="38100" dist="38100" dir="2700000" algn="tl">
                    <a:srgbClr val="000000">
                      <a:alpha val="43137"/>
                    </a:srgbClr>
                  </a:outerShdw>
                </a:effectLst>
              </a:rPr>
              <a:t>RING</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1012371" y="1438719"/>
            <a:ext cx="4457677" cy="3089588"/>
          </a:xfrm>
        </p:spPr>
        <p:txBody>
          <a:bodyPr/>
          <a:lstStyle/>
          <a:p>
            <a:pPr algn="just"/>
            <a:r>
              <a:rPr lang="en-US" sz="1700" dirty="0">
                <a:latin typeface="Roboto Condensed Light" panose="02000000000000000000" pitchFamily="2" charset="0"/>
                <a:ea typeface="Roboto Condensed Light" panose="02000000000000000000" pitchFamily="2" charset="0"/>
                <a:cs typeface="Roboto Condensed Light" panose="02000000000000000000" pitchFamily="2" charset="0"/>
              </a:rPr>
              <a:t>A ring topology is a daisy chain in a closed loop. Data flows in a single direction around the ring. When one node sends data to another, it travels around the ring's intermediate nodes until it arrives at its final destination. To keep the signal strong, the intermediary nodes repeat (</a:t>
            </a:r>
            <a:r>
              <a:rPr lang="en-US" sz="17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retransmit</a:t>
            </a:r>
            <a:r>
              <a:rPr lang="en-US" sz="1700" dirty="0">
                <a:latin typeface="Roboto Condensed Light" panose="02000000000000000000" pitchFamily="2" charset="0"/>
                <a:ea typeface="Roboto Condensed Light" panose="02000000000000000000" pitchFamily="2" charset="0"/>
                <a:cs typeface="Roboto Condensed Light" panose="02000000000000000000" pitchFamily="2" charset="0"/>
              </a:rPr>
              <a:t>) the data. There is no distinction between clients and servers; each node is considered a peer. If a node on the bus is unable to send data again, communication with the nodes before and after it is broken.</a:t>
            </a:r>
            <a:endParaRPr lang="en-PH" sz="17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104" name="Picture 8" descr="Ring topology - CertBlaster">
            <a:extLst>
              <a:ext uri="{FF2B5EF4-FFF2-40B4-BE49-F238E27FC236}">
                <a16:creationId xmlns="" xmlns:a16="http://schemas.microsoft.com/office/drawing/2014/main" id="{578165FA-DE79-7B78-DA79-12ACFA523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313" y="1438719"/>
            <a:ext cx="2928257" cy="283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82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483495" y="254000"/>
            <a:ext cx="1850231" cy="716653"/>
          </a:xfrm>
        </p:spPr>
        <p:txBody>
          <a:bodyPr/>
          <a:lstStyle/>
          <a:p>
            <a:r>
              <a:rPr lang="en-PH" sz="3600" dirty="0">
                <a:effectLst>
                  <a:outerShdw blurRad="38100" dist="38100" dir="2700000" algn="tl">
                    <a:srgbClr val="000000">
                      <a:alpha val="43137"/>
                    </a:srgbClr>
                  </a:outerShdw>
                </a:effectLst>
              </a:rPr>
              <a:t>MESH</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1022531" y="1906079"/>
            <a:ext cx="4291150" cy="2889441"/>
          </a:xfrm>
        </p:spPr>
        <p:txBody>
          <a:bodyPr/>
          <a:lstStyle/>
          <a:p>
            <a:pPr algn="just"/>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A ring topology is a daisy chain in a closed loop. Data flows in a single direction around the ring. When one node sends data to another, it travels around the ring's intermediate nodes until it arrives at its final destination. To keep the signal strong, the intermediary nodes repeat (</a:t>
            </a:r>
            <a:r>
              <a:rPr lang="en-US"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retransmit</a:t>
            </a:r>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 the data. There is no distinction between clients and servers; each node is considered a peer. If a node on the bus is unable to send data again, communication with the nodes before and after it is broken.</a:t>
            </a:r>
            <a:endParaRPr lang="en-PH"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Mesh networking - Wikipedia">
            <a:extLst>
              <a:ext uri="{FF2B5EF4-FFF2-40B4-BE49-F238E27FC236}">
                <a16:creationId xmlns="" xmlns:a16="http://schemas.microsoft.com/office/drawing/2014/main" id="{1137B8E2-3BA7-87E4-D878-2D2C11928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531" y="1556658"/>
            <a:ext cx="3354840" cy="255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31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548640" y="526446"/>
            <a:ext cx="1964894" cy="716653"/>
          </a:xfrm>
        </p:spPr>
        <p:txBody>
          <a:bodyPr/>
          <a:lstStyle/>
          <a:p>
            <a:r>
              <a:rPr lang="en-PH" sz="3600" dirty="0">
                <a:effectLst>
                  <a:outerShdw blurRad="38100" dist="38100" dir="2700000" algn="tl">
                    <a:srgbClr val="000000">
                      <a:alpha val="43137"/>
                    </a:srgbClr>
                  </a:outerShdw>
                </a:effectLst>
              </a:rPr>
              <a:t>STAR</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1439647" y="1985633"/>
            <a:ext cx="4457677" cy="2634193"/>
          </a:xfrm>
        </p:spPr>
        <p:txBody>
          <a:bodyPr/>
          <a:lstStyle/>
          <a:p>
            <a:pPr algn="just"/>
            <a:r>
              <a:rPr lang="en-US" sz="1800" dirty="0">
                <a:latin typeface="Roboto Condensed Light" panose="02000000000000000000" pitchFamily="2" charset="0"/>
                <a:ea typeface="Roboto Condensed Light" panose="02000000000000000000" pitchFamily="2" charset="0"/>
                <a:cs typeface="Roboto Condensed Light" panose="02000000000000000000" pitchFamily="2" charset="0"/>
              </a:rPr>
              <a:t>A star topology, also known as a star network, is a network topology that connects each device to a central hub. It is by far the most common Network Topology and one of the most common computer network configurations. In this network configuration, all devices connected to a central network device are represented by a star.</a:t>
            </a:r>
            <a:endParaRPr lang="en-P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 name="Picture 2">
            <a:extLst>
              <a:ext uri="{FF2B5EF4-FFF2-40B4-BE49-F238E27FC236}">
                <a16:creationId xmlns="" xmlns:a16="http://schemas.microsoft.com/office/drawing/2014/main" id="{DB373303-D1AC-F09A-5B51-BC548F60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179" y="1217217"/>
            <a:ext cx="2799994" cy="270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13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724811" y="1635365"/>
            <a:ext cx="5599789" cy="27998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Computer networking refers to the interconnection of computing devices that can exchange data and share resources. These networked devices use a set of rules known as communications protocols to transmit data over physical or wireless networks.</a:t>
            </a:r>
            <a:endParaRPr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2287200" y="708295"/>
            <a:ext cx="6323400"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4000" dirty="0">
                <a:latin typeface="Times New Roman" panose="02020603050405020304" pitchFamily="18" charset="0"/>
                <a:cs typeface="Times New Roman" panose="02020603050405020304" pitchFamily="18" charset="0"/>
              </a:rPr>
              <a:t>COMPUTER </a:t>
            </a:r>
            <a:r>
              <a:rPr lang="en-PH" sz="4000" dirty="0">
                <a:solidFill>
                  <a:schemeClr val="bg1"/>
                </a:solidFill>
                <a:latin typeface="Times New Roman" panose="02020603050405020304" pitchFamily="18" charset="0"/>
                <a:cs typeface="Times New Roman" panose="02020603050405020304" pitchFamily="18" charset="0"/>
              </a:rPr>
              <a:t>NETWORK</a:t>
            </a:r>
            <a:endParaRPr sz="40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515232"/>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532672" y="397947"/>
            <a:ext cx="4049487" cy="716653"/>
          </a:xfrm>
        </p:spPr>
        <p:txBody>
          <a:bodyPr/>
          <a:lstStyle/>
          <a:p>
            <a:r>
              <a:rPr lang="en-PH" sz="3600" dirty="0">
                <a:effectLst>
                  <a:outerShdw blurRad="38100" dist="38100" dir="2700000" algn="tl">
                    <a:srgbClr val="000000">
                      <a:alpha val="43137"/>
                    </a:srgbClr>
                  </a:outerShdw>
                </a:effectLst>
              </a:rPr>
              <a:t>FULLY CONNECTED</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948338" y="1612440"/>
            <a:ext cx="4457677" cy="2634193"/>
          </a:xfrm>
        </p:spPr>
        <p:txBody>
          <a:bodyPr/>
          <a:lstStyle/>
          <a:p>
            <a:pPr algn="just"/>
            <a:r>
              <a:rPr lang="en-US" sz="1800" dirty="0">
                <a:latin typeface="Roboto Condensed Light" panose="02000000000000000000" pitchFamily="2" charset="0"/>
                <a:ea typeface="Roboto Condensed Light" panose="02000000000000000000" pitchFamily="2" charset="0"/>
                <a:cs typeface="Roboto Condensed Light" panose="02000000000000000000" pitchFamily="2" charset="0"/>
              </a:rPr>
              <a:t>A fully connected layer is a neural network in which each neuron uses a weights matrix to apply a linear transformation to the input vector. As a result, all possible layer-to-layer connections are present, which means that every input of the input vector influences every output of the output vector.</a:t>
            </a:r>
            <a:endParaRPr lang="en-P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 name="Picture 2">
            <a:extLst>
              <a:ext uri="{FF2B5EF4-FFF2-40B4-BE49-F238E27FC236}">
                <a16:creationId xmlns="" xmlns:a16="http://schemas.microsoft.com/office/drawing/2014/main" id="{BC7A1E1A-46F9-89E8-0355-117AA3C8C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68" y="1407342"/>
            <a:ext cx="2703533" cy="248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057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827314" y="519867"/>
            <a:ext cx="4049487" cy="716653"/>
          </a:xfrm>
        </p:spPr>
        <p:txBody>
          <a:bodyPr/>
          <a:lstStyle/>
          <a:p>
            <a:r>
              <a:rPr lang="en-PH" sz="3600" dirty="0">
                <a:effectLst>
                  <a:outerShdw blurRad="38100" dist="38100" dir="2700000" algn="tl">
                    <a:srgbClr val="000000">
                      <a:alpha val="43137"/>
                    </a:srgbClr>
                  </a:outerShdw>
                </a:effectLst>
              </a:rPr>
              <a:t>LINE</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572866" y="2371537"/>
            <a:ext cx="4558382" cy="2399309"/>
          </a:xfrm>
        </p:spPr>
        <p:txBody>
          <a:bodyPr/>
          <a:lstStyle/>
          <a:p>
            <a:pPr algn="just"/>
            <a:r>
              <a:rPr lang="en-US" sz="1800" dirty="0">
                <a:latin typeface="Roboto Condensed Light" panose="02000000000000000000" pitchFamily="2" charset="0"/>
                <a:ea typeface="Roboto Condensed Light" panose="02000000000000000000" pitchFamily="2" charset="0"/>
                <a:cs typeface="Roboto Condensed Light" panose="02000000000000000000" pitchFamily="2" charset="0"/>
              </a:rPr>
              <a:t>A bus topology known as the line topology connects each node to the host computer in a straight line. The information is transferred from one node to another via a bus that connects the nodes via cables. Bus topology, also known as backbone topology or line topology, arranges devices along a single cable that connects one end of the network to the other. The wire will carry data as it travels to its final destination. PROS: Economically viable for smaller networks.</a:t>
            </a:r>
            <a:endParaRPr lang="en-P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 name="Picture 2">
            <a:extLst>
              <a:ext uri="{FF2B5EF4-FFF2-40B4-BE49-F238E27FC236}">
                <a16:creationId xmlns="" xmlns:a16="http://schemas.microsoft.com/office/drawing/2014/main" id="{D3DA5DFC-66A1-72BE-68C6-4B1A1D393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070" y="2208006"/>
            <a:ext cx="3105131" cy="7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435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827314" y="519867"/>
            <a:ext cx="4049487" cy="716653"/>
          </a:xfrm>
        </p:spPr>
        <p:txBody>
          <a:bodyPr/>
          <a:lstStyle/>
          <a:p>
            <a:r>
              <a:rPr lang="en-PH" sz="3600" dirty="0">
                <a:effectLst>
                  <a:outerShdw blurRad="38100" dist="38100" dir="2700000" algn="tl">
                    <a:srgbClr val="000000">
                      <a:alpha val="43137"/>
                    </a:srgbClr>
                  </a:outerShdw>
                </a:effectLst>
              </a:rPr>
              <a:t>BUS</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572866" y="1605261"/>
            <a:ext cx="4558382" cy="2247280"/>
          </a:xfrm>
        </p:spPr>
        <p:txBody>
          <a:bodyPr/>
          <a:lstStyle/>
          <a:p>
            <a:pPr algn="just"/>
            <a:r>
              <a:rPr lang="en-US" sz="1800" dirty="0">
                <a:latin typeface="Roboto Condensed Light" panose="02000000000000000000" pitchFamily="2" charset="0"/>
                <a:ea typeface="Roboto Condensed Light" panose="02000000000000000000" pitchFamily="2" charset="0"/>
                <a:cs typeface="Roboto Condensed Light" panose="02000000000000000000" pitchFamily="2" charset="0"/>
              </a:rPr>
              <a:t>A bus network is a LAN topology in which each node (a workstation or other device) is connected to a main cable or link known as a bus. All bus-connected stations can communicate with all other stations on the same network segment. A bus network topology is straightforward and dependable.</a:t>
            </a:r>
            <a:endParaRPr lang="en-P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 name="Picture 2">
            <a:extLst>
              <a:ext uri="{FF2B5EF4-FFF2-40B4-BE49-F238E27FC236}">
                <a16:creationId xmlns="" xmlns:a16="http://schemas.microsoft.com/office/drawing/2014/main" id="{F80A05A5-1050-9958-31DA-14FF2F03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205" y="1605261"/>
            <a:ext cx="2322709" cy="224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91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6379949" y="3732515"/>
            <a:ext cx="2645229"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dirty="0">
                <a:effectLst>
                  <a:outerShdw blurRad="38100" dist="38100" dir="2700000" algn="tl">
                    <a:srgbClr val="000000">
                      <a:alpha val="43137"/>
                    </a:srgbClr>
                  </a:outerShdw>
                </a:effectLst>
              </a:rPr>
              <a:t>INTE</a:t>
            </a:r>
            <a:r>
              <a:rPr lang="en-PH" dirty="0">
                <a:solidFill>
                  <a:schemeClr val="bg1"/>
                </a:solidFill>
                <a:effectLst>
                  <a:outerShdw blurRad="38100" dist="38100" dir="2700000" algn="tl">
                    <a:srgbClr val="000000">
                      <a:alpha val="43137"/>
                    </a:srgbClr>
                  </a:outerShdw>
                </a:effectLst>
              </a:rPr>
              <a:t>RNET</a:t>
            </a:r>
            <a:endParaRPr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688518" y="1865307"/>
            <a:ext cx="4224900" cy="15756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lt2"/>
                </a:solidFill>
              </a:rPr>
              <a:t>The Internet, also known as “The Net," is a worldwide network of computer networks</a:t>
            </a:r>
          </a:p>
          <a:p>
            <a:pPr marL="0" lvl="0" indent="0" algn="ctr" rtl="0">
              <a:spcBef>
                <a:spcPts val="0"/>
              </a:spcBef>
              <a:spcAft>
                <a:spcPts val="0"/>
              </a:spcAft>
              <a:buNone/>
            </a:pPr>
            <a:r>
              <a:rPr lang="en-US" sz="1600" dirty="0">
                <a:solidFill>
                  <a:schemeClr val="lt2"/>
                </a:solidFill>
              </a:rPr>
              <a:t> - a network of networks in which users at any one computer can obtain information from any other computer if they have permission (</a:t>
            </a:r>
            <a:r>
              <a:rPr lang="en-US" sz="1600" dirty="0">
                <a:solidFill>
                  <a:schemeClr val="bg1"/>
                </a:solidFill>
              </a:rPr>
              <a:t>and sometimes talk directly to users at other computers</a:t>
            </a:r>
            <a:r>
              <a:rPr lang="en-US" sz="1600" dirty="0">
                <a:solidFill>
                  <a:schemeClr val="lt2"/>
                </a:solidFill>
              </a:rPr>
              <a:t>).</a:t>
            </a:r>
            <a:endParaRPr sz="1600" dirty="0">
              <a:solidFill>
                <a:schemeClr val="lt2"/>
              </a:solidFill>
            </a:endParaRPr>
          </a:p>
        </p:txBody>
      </p:sp>
      <p:cxnSp>
        <p:nvCxnSpPr>
          <p:cNvPr id="395" name="Google Shape;395;p62"/>
          <p:cNvCxnSpPr/>
          <p:nvPr/>
        </p:nvCxnSpPr>
        <p:spPr>
          <a:xfrm>
            <a:off x="7578300" y="4725085"/>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64541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a:spLocks noGrp="1"/>
          </p:cNvSpPr>
          <p:nvPr>
            <p:ph type="ctrTitle"/>
          </p:nvPr>
        </p:nvSpPr>
        <p:spPr>
          <a:xfrm>
            <a:off x="3840928" y="1634825"/>
            <a:ext cx="636272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000" dirty="0">
                <a:solidFill>
                  <a:schemeClr val="tx1"/>
                </a:solidFill>
                <a:latin typeface="Times New Roman" panose="02020603050405020304" pitchFamily="18" charset="0"/>
                <a:cs typeface="Times New Roman" panose="02020603050405020304" pitchFamily="18" charset="0"/>
              </a:rPr>
              <a:t>TYPES</a:t>
            </a:r>
            <a:r>
              <a:rPr lang="en-PH" sz="4000" dirty="0">
                <a:solidFill>
                  <a:schemeClr val="bg1"/>
                </a:solidFill>
                <a:latin typeface="Times New Roman" panose="02020603050405020304" pitchFamily="18" charset="0"/>
                <a:cs typeface="Times New Roman" panose="02020603050405020304" pitchFamily="18" charset="0"/>
              </a:rPr>
              <a:t> </a:t>
            </a:r>
            <a:br>
              <a:rPr lang="en-PH" sz="4000" dirty="0">
                <a:solidFill>
                  <a:schemeClr val="bg1"/>
                </a:solidFill>
                <a:latin typeface="Times New Roman" panose="02020603050405020304" pitchFamily="18" charset="0"/>
                <a:cs typeface="Times New Roman" panose="02020603050405020304" pitchFamily="18" charset="0"/>
              </a:rPr>
            </a:br>
            <a:r>
              <a:rPr lang="en-PH" sz="4000" dirty="0">
                <a:solidFill>
                  <a:schemeClr val="bg1"/>
                </a:solidFill>
                <a:latin typeface="Times New Roman" panose="02020603050405020304" pitchFamily="18" charset="0"/>
                <a:cs typeface="Times New Roman" panose="02020603050405020304" pitchFamily="18" charset="0"/>
              </a:rPr>
              <a:t>OF </a:t>
            </a:r>
            <a:br>
              <a:rPr lang="en-PH" sz="4000" dirty="0">
                <a:solidFill>
                  <a:schemeClr val="bg1"/>
                </a:solidFill>
                <a:latin typeface="Times New Roman" panose="02020603050405020304" pitchFamily="18" charset="0"/>
                <a:cs typeface="Times New Roman" panose="02020603050405020304" pitchFamily="18" charset="0"/>
              </a:rPr>
            </a:br>
            <a:r>
              <a:rPr lang="en-PH" sz="4000" dirty="0">
                <a:solidFill>
                  <a:schemeClr val="tx1"/>
                </a:solidFill>
                <a:latin typeface="Times New Roman" panose="02020603050405020304" pitchFamily="18" charset="0"/>
                <a:cs typeface="Times New Roman" panose="02020603050405020304" pitchFamily="18" charset="0"/>
              </a:rPr>
              <a:t>NETWORKS</a:t>
            </a:r>
            <a:endParaRPr sz="4000" dirty="0">
              <a:solidFill>
                <a:schemeClr val="tx1"/>
              </a:solidFill>
              <a:latin typeface="Times New Roman" panose="02020603050405020304" pitchFamily="18" charset="0"/>
              <a:cs typeface="Times New Roman" panose="02020603050405020304" pitchFamily="18" charset="0"/>
            </a:endParaRPr>
          </a:p>
        </p:txBody>
      </p:sp>
      <p:sp>
        <p:nvSpPr>
          <p:cNvPr id="422" name="Google Shape;422;p64"/>
          <p:cNvSpPr/>
          <p:nvPr/>
        </p:nvSpPr>
        <p:spPr>
          <a:xfrm>
            <a:off x="720000" y="1259450"/>
            <a:ext cx="4455600" cy="3002400"/>
          </a:xfrm>
          <a:prstGeom prst="snip2DiagRect">
            <a:avLst>
              <a:gd name="adj1" fmla="val 0"/>
              <a:gd name="adj2" fmla="val 16667"/>
            </a:avLst>
          </a:prstGeom>
          <a:solidFill>
            <a:srgbClr val="723EA5">
              <a:alpha val="57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PH" dirty="0"/>
          </a:p>
        </p:txBody>
      </p:sp>
      <p:sp>
        <p:nvSpPr>
          <p:cNvPr id="428" name="Google Shape;428;p64"/>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4"/>
          <p:cNvSpPr/>
          <p:nvPr/>
        </p:nvSpPr>
        <p:spPr>
          <a:xfrm>
            <a:off x="1893271" y="1460526"/>
            <a:ext cx="174300" cy="174300"/>
          </a:xfrm>
          <a:prstGeom prst="snip2DiagRect">
            <a:avLst>
              <a:gd name="adj1" fmla="val 0"/>
              <a:gd name="adj2"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p:nvPr/>
        </p:nvSpPr>
        <p:spPr>
          <a:xfrm>
            <a:off x="2830091" y="1460525"/>
            <a:ext cx="174300" cy="174300"/>
          </a:xfrm>
          <a:prstGeom prst="snip2DiagRect">
            <a:avLst>
              <a:gd name="adj1" fmla="val 0"/>
              <a:gd name="adj2"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4"/>
          <p:cNvSpPr/>
          <p:nvPr/>
        </p:nvSpPr>
        <p:spPr>
          <a:xfrm>
            <a:off x="3666628" y="1460526"/>
            <a:ext cx="174300" cy="174300"/>
          </a:xfrm>
          <a:prstGeom prst="snip2DiagRect">
            <a:avLst>
              <a:gd name="adj1" fmla="val 0"/>
              <a:gd name="adj2"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 xmlns:a16="http://schemas.microsoft.com/office/drawing/2014/main" id="{CA663BFF-8251-10AF-69C8-0C87DC56EF4E}"/>
              </a:ext>
            </a:extLst>
          </p:cNvPr>
          <p:cNvSpPr/>
          <p:nvPr/>
        </p:nvSpPr>
        <p:spPr>
          <a:xfrm>
            <a:off x="1420089" y="2066853"/>
            <a:ext cx="2820003" cy="1754326"/>
          </a:xfrm>
          <a:prstGeom prst="rect">
            <a:avLst/>
          </a:prstGeom>
          <a:noFill/>
        </p:spPr>
        <p:txBody>
          <a:bodyPr wrap="none" lIns="91440" tIns="45720" rIns="91440" bIns="45720">
            <a:spAutoFit/>
          </a:bodyPr>
          <a:lstStyle/>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POINT TO POINT NETWORKS</a:t>
            </a:r>
          </a:p>
          <a:p>
            <a:pPr algn="ctr"/>
            <a:r>
              <a:rPr lang="en-PH" sz="180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MULTIPOINT</a:t>
            </a:r>
          </a:p>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BROADCAST NETWORK</a:t>
            </a:r>
            <a:r>
              <a:rPr lang="en-PH" sz="180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S</a:t>
            </a:r>
          </a:p>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P2P NETWORKS</a:t>
            </a:r>
          </a:p>
          <a:p>
            <a:pPr algn="ctr"/>
            <a:r>
              <a:rPr lang="en-PH" sz="180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CLIENT SERVER NETWORKS</a:t>
            </a:r>
          </a:p>
          <a:p>
            <a:pPr algn="ctr"/>
            <a:r>
              <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HYBRI</a:t>
            </a:r>
            <a:r>
              <a:rPr lang="en-PH" sz="180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D NETWORKS</a:t>
            </a:r>
            <a:endParaRPr lang="en-PH" sz="1800" b="0" cap="none" spc="0" dirty="0">
              <a:ln w="0"/>
              <a:solidFill>
                <a:schemeClr val="bg1"/>
              </a:solidFill>
              <a:effectLst>
                <a:outerShdw blurRad="38100" dist="19050" dir="2700000" algn="tl" rotWithShape="0">
                  <a:schemeClr val="dk1">
                    <a:alpha val="40000"/>
                  </a:scheme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009263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Point to Point networking is a type of data networking that creates a direct connection between two networking nodes. A point to point connection is a direct link between two devices, such as a computer and a printer.</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POINT</a:t>
            </a:r>
            <a:r>
              <a:rPr lang="en-PH" sz="3200" dirty="0">
                <a:solidFill>
                  <a:schemeClr val="bg1"/>
                </a:solidFill>
                <a:latin typeface="Times New Roman" panose="02020603050405020304" pitchFamily="18" charset="0"/>
                <a:cs typeface="Times New Roman" panose="02020603050405020304" pitchFamily="18" charset="0"/>
              </a:rPr>
              <a:t> TO POINT </a:t>
            </a:r>
            <a:r>
              <a:rPr lang="en-PH" sz="3200" dirty="0">
                <a:solidFill>
                  <a:schemeClr val="tx1"/>
                </a:solidFill>
                <a:latin typeface="Times New Roman" panose="02020603050405020304" pitchFamily="18" charset="0"/>
                <a:cs typeface="Times New Roman" panose="02020603050405020304" pitchFamily="18" charset="0"/>
              </a:rPr>
              <a:t>NETWORKS</a:t>
            </a:r>
            <a:endParaRPr sz="3200" dirty="0">
              <a:solidFill>
                <a:schemeClr val="tx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2545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611522" y="1203434"/>
            <a:ext cx="5683358" cy="3291982"/>
          </a:xfrm>
          <a:prstGeom prst="rect">
            <a:avLst/>
          </a:prstGeom>
        </p:spPr>
      </p:pic>
    </p:spTree>
    <p:extLst>
      <p:ext uri="{BB962C8B-B14F-4D97-AF65-F5344CB8AC3E}">
        <p14:creationId xmlns:p14="http://schemas.microsoft.com/office/powerpoint/2010/main" val="1712482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409126" y="1895114"/>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is one in which more than two specific devices share links. The capacity of the channel is shared in the multipoint environment, either spatially or temporally. A spatially shared connection is one that can be used by multiple devices at the same time.</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MULTI</a:t>
            </a:r>
            <a:r>
              <a:rPr lang="en-PH" sz="3200" dirty="0">
                <a:solidFill>
                  <a:schemeClr val="bg1"/>
                </a:solidFill>
                <a:latin typeface="Times New Roman" panose="02020603050405020304" pitchFamily="18" charset="0"/>
                <a:cs typeface="Times New Roman" panose="02020603050405020304" pitchFamily="18" charset="0"/>
              </a:rPr>
              <a:t>POINT </a:t>
            </a:r>
            <a:r>
              <a:rPr lang="en-PH" sz="3200" dirty="0">
                <a:solidFill>
                  <a:schemeClr val="tx1"/>
                </a:solidFill>
                <a:latin typeface="Times New Roman" panose="02020603050405020304" pitchFamily="18" charset="0"/>
                <a:cs typeface="Times New Roman" panose="02020603050405020304" pitchFamily="18" charset="0"/>
              </a:rPr>
              <a:t>NETW</a:t>
            </a:r>
            <a:r>
              <a:rPr lang="en-PH" sz="3200" dirty="0">
                <a:solidFill>
                  <a:schemeClr val="bg1"/>
                </a:solidFill>
                <a:latin typeface="Times New Roman" panose="02020603050405020304" pitchFamily="18" charset="0"/>
                <a:cs typeface="Times New Roman" panose="02020603050405020304" pitchFamily="18" charset="0"/>
              </a:rPr>
              <a:t>ORKS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62942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414393" y="994748"/>
            <a:ext cx="6030583" cy="3506153"/>
          </a:xfrm>
          <a:prstGeom prst="rect">
            <a:avLst/>
          </a:prstGeom>
        </p:spPr>
      </p:pic>
    </p:spTree>
    <p:extLst>
      <p:ext uri="{BB962C8B-B14F-4D97-AF65-F5344CB8AC3E}">
        <p14:creationId xmlns:p14="http://schemas.microsoft.com/office/powerpoint/2010/main" val="318340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43812" y="2045751"/>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signal method in broadcast networks in which multiple parties can hear a single sender. Radio stations are an excellent example of the "Broadcast Network" in everyday life. In this scenario, the radio station is a sender of data/signal, and data is only intended to travel in one direction. To be specific, away from the radio transmission tower.</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BROAD</a:t>
            </a:r>
            <a:r>
              <a:rPr lang="en-PH" sz="3200" dirty="0">
                <a:solidFill>
                  <a:schemeClr val="bg1"/>
                </a:solidFill>
                <a:latin typeface="Times New Roman" panose="02020603050405020304" pitchFamily="18" charset="0"/>
                <a:cs typeface="Times New Roman" panose="02020603050405020304" pitchFamily="18" charset="0"/>
              </a:rPr>
              <a:t>CAST</a:t>
            </a:r>
            <a:r>
              <a:rPr lang="en-PH" sz="3200" dirty="0">
                <a:solidFill>
                  <a:schemeClr val="tx1"/>
                </a:solidFill>
                <a:latin typeface="Times New Roman" panose="02020603050405020304" pitchFamily="18" charset="0"/>
                <a:cs typeface="Times New Roman" panose="02020603050405020304" pitchFamily="18" charset="0"/>
              </a:rPr>
              <a:t> NET</a:t>
            </a:r>
            <a:r>
              <a:rPr lang="en-PH" sz="3200" dirty="0">
                <a:solidFill>
                  <a:schemeClr val="bg1"/>
                </a:solidFill>
                <a:latin typeface="Times New Roman" panose="02020603050405020304" pitchFamily="18" charset="0"/>
                <a:cs typeface="Times New Roman" panose="02020603050405020304" pitchFamily="18" charset="0"/>
              </a:rPr>
              <a:t>WORKS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7628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2730" y="1046480"/>
            <a:ext cx="5711190" cy="3261179"/>
          </a:xfrm>
          <a:prstGeom prst="rect">
            <a:avLst/>
          </a:prstGeom>
        </p:spPr>
      </p:pic>
    </p:spTree>
    <p:extLst>
      <p:ext uri="{BB962C8B-B14F-4D97-AF65-F5344CB8AC3E}">
        <p14:creationId xmlns:p14="http://schemas.microsoft.com/office/powerpoint/2010/main" val="3875977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0194" y="1080690"/>
            <a:ext cx="4808261" cy="3205507"/>
          </a:xfrm>
          <a:prstGeom prst="rect">
            <a:avLst/>
          </a:prstGeom>
        </p:spPr>
      </p:pic>
      <p:sp>
        <p:nvSpPr>
          <p:cNvPr id="5" name="Rectangle 4"/>
          <p:cNvSpPr/>
          <p:nvPr/>
        </p:nvSpPr>
        <p:spPr>
          <a:xfrm>
            <a:off x="398001" y="4286197"/>
            <a:ext cx="2315057" cy="307777"/>
          </a:xfrm>
          <a:prstGeom prst="rect">
            <a:avLst/>
          </a:prstGeom>
        </p:spPr>
        <p:txBody>
          <a:bodyPr wrap="none">
            <a:spAutoFit/>
          </a:bodyPr>
          <a:lstStyle/>
          <a:p>
            <a:r>
              <a:rPr lang="en-PH" dirty="0">
                <a:solidFill>
                  <a:schemeClr val="tx1"/>
                </a:solidFill>
                <a:latin typeface="Times New Roman" panose="02020603050405020304" pitchFamily="18" charset="0"/>
                <a:cs typeface="Times New Roman" panose="02020603050405020304" pitchFamily="18" charset="0"/>
              </a:rPr>
              <a:t>BROAD</a:t>
            </a:r>
            <a:r>
              <a:rPr lang="en-PH" dirty="0">
                <a:solidFill>
                  <a:schemeClr val="bg1"/>
                </a:solidFill>
                <a:latin typeface="Times New Roman" panose="02020603050405020304" pitchFamily="18" charset="0"/>
                <a:cs typeface="Times New Roman" panose="02020603050405020304" pitchFamily="18" charset="0"/>
              </a:rPr>
              <a:t>CAST</a:t>
            </a:r>
            <a:r>
              <a:rPr lang="en-PH" dirty="0">
                <a:solidFill>
                  <a:schemeClr val="tx1"/>
                </a:solidFill>
                <a:latin typeface="Times New Roman" panose="02020603050405020304" pitchFamily="18" charset="0"/>
                <a:cs typeface="Times New Roman" panose="02020603050405020304" pitchFamily="18" charset="0"/>
              </a:rPr>
              <a:t> NET</a:t>
            </a:r>
            <a:r>
              <a:rPr lang="en-PH" dirty="0">
                <a:solidFill>
                  <a:schemeClr val="bg1"/>
                </a:solidFill>
                <a:latin typeface="Times New Roman" panose="02020603050405020304" pitchFamily="18" charset="0"/>
                <a:cs typeface="Times New Roman" panose="02020603050405020304" pitchFamily="18" charset="0"/>
              </a:rPr>
              <a:t>WORKS</a:t>
            </a:r>
            <a:endParaRPr lang="en-US" dirty="0"/>
          </a:p>
        </p:txBody>
      </p:sp>
    </p:spTree>
    <p:extLst>
      <p:ext uri="{BB962C8B-B14F-4D97-AF65-F5344CB8AC3E}">
        <p14:creationId xmlns:p14="http://schemas.microsoft.com/office/powerpoint/2010/main" val="3065932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43812" y="2045751"/>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Peers are computers with similar capabilities and configurations. "Peer to Peer" is an abbreviation for "peer to peer." A peer-to-peer network's "peers" are computer systems that communicate with one another via the Internet. Files can be shared directly between network systems without the use of a centralized server.</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P</a:t>
            </a:r>
            <a:r>
              <a:rPr lang="en-PH" sz="3200" dirty="0">
                <a:solidFill>
                  <a:schemeClr val="bg1"/>
                </a:solidFill>
                <a:latin typeface="Times New Roman" panose="02020603050405020304" pitchFamily="18" charset="0"/>
                <a:cs typeface="Times New Roman" panose="02020603050405020304" pitchFamily="18" charset="0"/>
              </a:rPr>
              <a:t>2</a:t>
            </a:r>
            <a:r>
              <a:rPr lang="en-PH" sz="3200" dirty="0">
                <a:solidFill>
                  <a:schemeClr val="tx1"/>
                </a:solidFill>
                <a:latin typeface="Times New Roman" panose="02020603050405020304" pitchFamily="18" charset="0"/>
                <a:cs typeface="Times New Roman" panose="02020603050405020304" pitchFamily="18" charset="0"/>
              </a:rPr>
              <a:t>P NET</a:t>
            </a:r>
            <a:r>
              <a:rPr lang="en-PH" sz="3200" dirty="0">
                <a:solidFill>
                  <a:schemeClr val="bg1"/>
                </a:solidFill>
                <a:latin typeface="Times New Roman" panose="02020603050405020304" pitchFamily="18" charset="0"/>
                <a:cs typeface="Times New Roman" panose="02020603050405020304" pitchFamily="18" charset="0"/>
              </a:rPr>
              <a:t>WORKS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3224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2153920" y="802957"/>
            <a:ext cx="4074160" cy="3545792"/>
          </a:xfrm>
          <a:prstGeom prst="rect">
            <a:avLst/>
          </a:prstGeom>
        </p:spPr>
      </p:pic>
      <p:sp>
        <p:nvSpPr>
          <p:cNvPr id="5" name="Rectangle 4"/>
          <p:cNvSpPr/>
          <p:nvPr/>
        </p:nvSpPr>
        <p:spPr>
          <a:xfrm>
            <a:off x="492101" y="4480342"/>
            <a:ext cx="1515158" cy="307777"/>
          </a:xfrm>
          <a:prstGeom prst="rect">
            <a:avLst/>
          </a:prstGeom>
        </p:spPr>
        <p:txBody>
          <a:bodyPr wrap="none">
            <a:spAutoFit/>
          </a:bodyPr>
          <a:lstStyle/>
          <a:p>
            <a:r>
              <a:rPr lang="en-PH" dirty="0">
                <a:solidFill>
                  <a:schemeClr val="tx1"/>
                </a:solidFill>
                <a:latin typeface="Times New Roman" panose="02020603050405020304" pitchFamily="18" charset="0"/>
                <a:cs typeface="Times New Roman" panose="02020603050405020304" pitchFamily="18" charset="0"/>
              </a:rPr>
              <a:t>P</a:t>
            </a:r>
            <a:r>
              <a:rPr lang="en-PH" dirty="0">
                <a:solidFill>
                  <a:schemeClr val="bg1"/>
                </a:solidFill>
                <a:latin typeface="Times New Roman" panose="02020603050405020304" pitchFamily="18" charset="0"/>
                <a:cs typeface="Times New Roman" panose="02020603050405020304" pitchFamily="18" charset="0"/>
              </a:rPr>
              <a:t>2</a:t>
            </a:r>
            <a:r>
              <a:rPr lang="en-PH" dirty="0">
                <a:solidFill>
                  <a:schemeClr val="tx1"/>
                </a:solidFill>
                <a:latin typeface="Times New Roman" panose="02020603050405020304" pitchFamily="18" charset="0"/>
                <a:cs typeface="Times New Roman" panose="02020603050405020304" pitchFamily="18" charset="0"/>
              </a:rPr>
              <a:t>P NET</a:t>
            </a:r>
            <a:r>
              <a:rPr lang="en-PH" dirty="0">
                <a:solidFill>
                  <a:schemeClr val="bg1"/>
                </a:solidFill>
                <a:latin typeface="Times New Roman" panose="02020603050405020304" pitchFamily="18" charset="0"/>
                <a:cs typeface="Times New Roman" panose="02020603050405020304" pitchFamily="18" charset="0"/>
              </a:rPr>
              <a:t>WORKS</a:t>
            </a:r>
            <a:endParaRPr lang="en-US" dirty="0"/>
          </a:p>
        </p:txBody>
      </p:sp>
    </p:spTree>
    <p:extLst>
      <p:ext uri="{BB962C8B-B14F-4D97-AF65-F5344CB8AC3E}">
        <p14:creationId xmlns:p14="http://schemas.microsoft.com/office/powerpoint/2010/main" val="666563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43812" y="2045751"/>
            <a:ext cx="6122303" cy="244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In a client-server architecture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client/server</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every computer or process on the network is either a client or a server. The client requests services from the server, which the server fulfills. Servers are high-performance computers or processes that manage disc drives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file servers</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printers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print servers</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or network traffic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network servers</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bg1"/>
                </a:solidFill>
                <a:latin typeface="Times New Roman" panose="02020603050405020304" pitchFamily="18" charset="0"/>
                <a:cs typeface="Times New Roman" panose="02020603050405020304" pitchFamily="18" charset="0"/>
              </a:rPr>
              <a:t>CLI</a:t>
            </a:r>
            <a:r>
              <a:rPr lang="en-PH" sz="3200" dirty="0">
                <a:solidFill>
                  <a:schemeClr val="tx1"/>
                </a:solidFill>
                <a:latin typeface="Times New Roman" panose="02020603050405020304" pitchFamily="18" charset="0"/>
                <a:cs typeface="Times New Roman" panose="02020603050405020304" pitchFamily="18" charset="0"/>
              </a:rPr>
              <a:t>ENT SE</a:t>
            </a:r>
            <a:r>
              <a:rPr lang="en-PH" sz="3200" dirty="0">
                <a:solidFill>
                  <a:schemeClr val="bg1"/>
                </a:solidFill>
                <a:latin typeface="Times New Roman" panose="02020603050405020304" pitchFamily="18" charset="0"/>
                <a:cs typeface="Times New Roman" panose="02020603050405020304" pitchFamily="18" charset="0"/>
              </a:rPr>
              <a:t>RV</a:t>
            </a:r>
            <a:r>
              <a:rPr lang="en-PH" sz="3200" dirty="0">
                <a:solidFill>
                  <a:schemeClr val="tx1"/>
                </a:solidFill>
                <a:latin typeface="Times New Roman" panose="02020603050405020304" pitchFamily="18" charset="0"/>
                <a:cs typeface="Times New Roman" panose="02020603050405020304" pitchFamily="18" charset="0"/>
              </a:rPr>
              <a:t>ER NET</a:t>
            </a:r>
            <a:r>
              <a:rPr lang="en-PH" sz="3200" dirty="0">
                <a:solidFill>
                  <a:schemeClr val="bg1"/>
                </a:solidFill>
                <a:latin typeface="Times New Roman" panose="02020603050405020304" pitchFamily="18" charset="0"/>
                <a:cs typeface="Times New Roman" panose="02020603050405020304" pitchFamily="18" charset="0"/>
              </a:rPr>
              <a:t>WORKS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26625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050" name="Picture 2" descr="Client–server model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954" y="659985"/>
            <a:ext cx="5902042" cy="3541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3973" y="4484698"/>
            <a:ext cx="2595582" cy="307777"/>
          </a:xfrm>
          <a:prstGeom prst="rect">
            <a:avLst/>
          </a:prstGeom>
        </p:spPr>
        <p:txBody>
          <a:bodyPr wrap="none">
            <a:spAutoFit/>
          </a:bodyPr>
          <a:lstStyle/>
          <a:p>
            <a:r>
              <a:rPr lang="en-PH" dirty="0">
                <a:solidFill>
                  <a:schemeClr val="bg1"/>
                </a:solidFill>
                <a:latin typeface="Times New Roman" panose="02020603050405020304" pitchFamily="18" charset="0"/>
                <a:cs typeface="Times New Roman" panose="02020603050405020304" pitchFamily="18" charset="0"/>
              </a:rPr>
              <a:t>CLI</a:t>
            </a:r>
            <a:r>
              <a:rPr lang="en-PH" dirty="0">
                <a:solidFill>
                  <a:schemeClr val="tx1"/>
                </a:solidFill>
                <a:latin typeface="Times New Roman" panose="02020603050405020304" pitchFamily="18" charset="0"/>
                <a:cs typeface="Times New Roman" panose="02020603050405020304" pitchFamily="18" charset="0"/>
              </a:rPr>
              <a:t>ENT SE</a:t>
            </a:r>
            <a:r>
              <a:rPr lang="en-PH" dirty="0">
                <a:solidFill>
                  <a:schemeClr val="bg1"/>
                </a:solidFill>
                <a:latin typeface="Times New Roman" panose="02020603050405020304" pitchFamily="18" charset="0"/>
                <a:cs typeface="Times New Roman" panose="02020603050405020304" pitchFamily="18" charset="0"/>
              </a:rPr>
              <a:t>RV</a:t>
            </a:r>
            <a:r>
              <a:rPr lang="en-PH" dirty="0">
                <a:solidFill>
                  <a:schemeClr val="tx1"/>
                </a:solidFill>
                <a:latin typeface="Times New Roman" panose="02020603050405020304" pitchFamily="18" charset="0"/>
                <a:cs typeface="Times New Roman" panose="02020603050405020304" pitchFamily="18" charset="0"/>
              </a:rPr>
              <a:t>ER NET</a:t>
            </a:r>
            <a:r>
              <a:rPr lang="en-PH" dirty="0">
                <a:solidFill>
                  <a:schemeClr val="bg1"/>
                </a:solidFill>
                <a:latin typeface="Times New Roman" panose="02020603050405020304" pitchFamily="18" charset="0"/>
                <a:cs typeface="Times New Roman" panose="02020603050405020304" pitchFamily="18" charset="0"/>
              </a:rPr>
              <a:t>WORKS</a:t>
            </a:r>
            <a:endParaRPr lang="en-US" dirty="0"/>
          </a:p>
        </p:txBody>
      </p:sp>
    </p:spTree>
    <p:extLst>
      <p:ext uri="{BB962C8B-B14F-4D97-AF65-F5344CB8AC3E}">
        <p14:creationId xmlns:p14="http://schemas.microsoft.com/office/powerpoint/2010/main" val="4142208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311155" y="2228107"/>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hybrid topology is a network topology that combines two or more different network topologies. These topologies can be a combination of bus topology, mesh topology, ring topology, star topology, and tree topology.</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bg1"/>
                </a:solidFill>
                <a:latin typeface="Times New Roman" panose="02020603050405020304" pitchFamily="18" charset="0"/>
                <a:cs typeface="Times New Roman" panose="02020603050405020304" pitchFamily="18" charset="0"/>
              </a:rPr>
              <a:t>HYB</a:t>
            </a:r>
            <a:r>
              <a:rPr lang="en-PH" sz="3200" dirty="0">
                <a:solidFill>
                  <a:schemeClr val="tx1"/>
                </a:solidFill>
                <a:latin typeface="Times New Roman" panose="02020603050405020304" pitchFamily="18" charset="0"/>
                <a:cs typeface="Times New Roman" panose="02020603050405020304" pitchFamily="18" charset="0"/>
              </a:rPr>
              <a:t>RID NET</a:t>
            </a:r>
            <a:r>
              <a:rPr lang="en-PH" sz="3200" dirty="0">
                <a:solidFill>
                  <a:schemeClr val="bg1"/>
                </a:solidFill>
                <a:latin typeface="Times New Roman" panose="02020603050405020304" pitchFamily="18" charset="0"/>
                <a:cs typeface="Times New Roman" panose="02020603050405020304" pitchFamily="18" charset="0"/>
              </a:rPr>
              <a:t>WORKS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6386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714425" y="759402"/>
            <a:ext cx="5715000" cy="3790950"/>
          </a:xfrm>
          <a:prstGeom prst="rect">
            <a:avLst/>
          </a:prstGeom>
        </p:spPr>
      </p:pic>
    </p:spTree>
    <p:extLst>
      <p:ext uri="{BB962C8B-B14F-4D97-AF65-F5344CB8AC3E}">
        <p14:creationId xmlns:p14="http://schemas.microsoft.com/office/powerpoint/2010/main" val="2068432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6422570" y="3732515"/>
            <a:ext cx="260260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DAISY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CHAIN</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52780" y="688817"/>
            <a:ext cx="3706740" cy="1383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Daisy chaining </a:t>
            </a:r>
            <a:r>
              <a:rPr lang="en-US" dirty="0">
                <a:solidFill>
                  <a:schemeClr val="lt2"/>
                </a:solidFill>
              </a:rPr>
              <a:t>is accomplished by connecting each computer in series to the next. If a message is intended for a computer further down the line, each system forwards it in sequence until it reaches its destination. A </a:t>
            </a:r>
            <a:r>
              <a:rPr lang="en-US" dirty="0">
                <a:solidFill>
                  <a:schemeClr val="bg1"/>
                </a:solidFill>
              </a:rPr>
              <a:t>daisy-chained</a:t>
            </a:r>
            <a:r>
              <a:rPr lang="en-US" dirty="0">
                <a:solidFill>
                  <a:schemeClr val="lt2"/>
                </a:solidFill>
              </a:rPr>
              <a:t> network can be classified into two types: linear and ring. A linear topology establishes a two-way link between two computers. However, this was costly in the early days of computing because each computer (except those at each end) required two receivers and two transmitters.</a:t>
            </a:r>
            <a:endParaRPr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5586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2496732" y="1747389"/>
            <a:ext cx="6071868" cy="3121213"/>
          </a:xfrm>
          <a:prstGeom prst="rect">
            <a:avLst/>
          </a:prstGeom>
        </p:spPr>
      </p:pic>
    </p:spTree>
    <p:extLst>
      <p:ext uri="{BB962C8B-B14F-4D97-AF65-F5344CB8AC3E}">
        <p14:creationId xmlns:p14="http://schemas.microsoft.com/office/powerpoint/2010/main" val="1923481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6422570" y="3732515"/>
            <a:ext cx="260260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NETWORK </a:t>
            </a:r>
            <a:r>
              <a:rPr lang="en-PH" sz="3200" dirty="0">
                <a:solidFill>
                  <a:schemeClr val="bg1"/>
                </a:solidFill>
                <a:effectLst>
                  <a:outerShdw blurRad="38100" dist="38100" dir="2700000" algn="tl">
                    <a:srgbClr val="000000">
                      <a:alpha val="43137"/>
                    </a:srgbClr>
                  </a:outerShdw>
                </a:effectLst>
              </a:rPr>
              <a:t>TOPOLOGY</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919100" y="1378971"/>
            <a:ext cx="4224900" cy="15756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rPr>
              <a:t>A network topology is the physical and logical arrangement of nodes and connections in a network. Nodes typically include devices such as switches, routers, and software with switch and router capabilities. Network topologies are frequently represented as graphs.</a:t>
            </a:r>
            <a:endParaRPr sz="1800"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299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99D6D2-628D-6C04-CDE1-D3B50B586A5D}"/>
              </a:ext>
            </a:extLst>
          </p:cNvPr>
          <p:cNvSpPr>
            <a:spLocks noGrp="1"/>
          </p:cNvSpPr>
          <p:nvPr>
            <p:ph type="ctrTitle"/>
          </p:nvPr>
        </p:nvSpPr>
        <p:spPr>
          <a:xfrm>
            <a:off x="1142999" y="1589315"/>
            <a:ext cx="6662057" cy="2318656"/>
          </a:xfrm>
        </p:spPr>
        <p:txBody>
          <a:bodyPr/>
          <a:lstStyle/>
          <a:p>
            <a:r>
              <a:rPr lang="en-US" sz="4400" dirty="0">
                <a:latin typeface="Bahnschrift Light" panose="020B0502040204020203" pitchFamily="34" charset="0"/>
                <a:cs typeface="Times New Roman" panose="02020603050405020304" pitchFamily="18" charset="0"/>
              </a:rPr>
              <a:t>COMPUTER </a:t>
            </a:r>
            <a:r>
              <a:rPr lang="en-US" sz="4400" dirty="0">
                <a:solidFill>
                  <a:schemeClr val="bg1"/>
                </a:solidFill>
                <a:latin typeface="Bahnschrift Light" panose="020B0502040204020203" pitchFamily="34" charset="0"/>
                <a:cs typeface="Times New Roman" panose="02020603050405020304" pitchFamily="18" charset="0"/>
              </a:rPr>
              <a:t>NETWORK</a:t>
            </a:r>
            <a:r>
              <a:rPr lang="en-US" sz="4400" dirty="0">
                <a:latin typeface="Bahnschrift Light" panose="020B0502040204020203" pitchFamily="34" charset="0"/>
                <a:cs typeface="Times New Roman" panose="02020603050405020304" pitchFamily="18" charset="0"/>
              </a:rPr>
              <a:t> TYPES</a:t>
            </a:r>
            <a:br>
              <a:rPr lang="en-US" sz="4400" dirty="0">
                <a:latin typeface="Bahnschrift Light" panose="020B0502040204020203" pitchFamily="34" charset="0"/>
                <a:cs typeface="Times New Roman" panose="02020603050405020304" pitchFamily="18" charset="0"/>
              </a:rPr>
            </a:br>
            <a:r>
              <a:rPr lang="en-US" sz="4400" dirty="0">
                <a:solidFill>
                  <a:schemeClr val="bg1"/>
                </a:solidFill>
                <a:latin typeface="Bahnschrift Light" panose="020B0502040204020203" pitchFamily="34" charset="0"/>
                <a:cs typeface="Times New Roman" panose="02020603050405020304" pitchFamily="18" charset="0"/>
              </a:rPr>
              <a:t> BY </a:t>
            </a:r>
            <a:r>
              <a:rPr lang="en-US" sz="4400" dirty="0">
                <a:latin typeface="Bahnschrift Light" panose="020B0502040204020203" pitchFamily="34" charset="0"/>
                <a:cs typeface="Times New Roman" panose="02020603050405020304" pitchFamily="18" charset="0"/>
              </a:rPr>
              <a:t>SCALE</a:t>
            </a:r>
            <a:endParaRPr lang="en-PH" sz="4400" dirty="0">
              <a:latin typeface="Bahnschrift Light"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551048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035715" y="1737446"/>
            <a:ext cx="5590628" cy="3146281"/>
          </a:xfrm>
          <a:prstGeom prst="rect">
            <a:avLst/>
          </a:prstGeom>
        </p:spPr>
      </p:pic>
    </p:spTree>
    <p:extLst>
      <p:ext uri="{BB962C8B-B14F-4D97-AF65-F5344CB8AC3E}">
        <p14:creationId xmlns:p14="http://schemas.microsoft.com/office/powerpoint/2010/main" val="1181179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9"/>
          <p:cNvSpPr txBox="1">
            <a:spLocks noGrp="1"/>
          </p:cNvSpPr>
          <p:nvPr>
            <p:ph type="ctrTitle"/>
          </p:nvPr>
        </p:nvSpPr>
        <p:spPr>
          <a:xfrm flipH="1">
            <a:off x="240102" y="772000"/>
            <a:ext cx="572154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effectLst>
                  <a:outerShdw blurRad="38100" dist="38100" dir="2700000" algn="tl">
                    <a:srgbClr val="000000">
                      <a:alpha val="43137"/>
                    </a:srgbClr>
                  </a:outerShdw>
                </a:effectLst>
              </a:rPr>
              <a:t>TWO </a:t>
            </a:r>
            <a:r>
              <a:rPr lang="en-US" dirty="0">
                <a:solidFill>
                  <a:schemeClr val="bg1"/>
                </a:solidFill>
                <a:effectLst>
                  <a:outerShdw blurRad="38100" dist="38100" dir="2700000" algn="tl">
                    <a:srgbClr val="000000">
                      <a:alpha val="43137"/>
                    </a:srgbClr>
                  </a:outerShdw>
                </a:effectLst>
              </a:rPr>
              <a:t>BASIC </a:t>
            </a: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CATEGORIES </a:t>
            </a:r>
            <a:r>
              <a:rPr lang="en-US" dirty="0">
                <a:solidFill>
                  <a:schemeClr val="bg1"/>
                </a:solidFill>
                <a:effectLst>
                  <a:outerShdw blurRad="38100" dist="38100" dir="2700000" algn="tl">
                    <a:srgbClr val="000000">
                      <a:alpha val="43137"/>
                    </a:srgbClr>
                  </a:outerShdw>
                </a:effectLst>
              </a:rPr>
              <a:t>OF</a:t>
            </a: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NETWORK </a:t>
            </a:r>
            <a:r>
              <a:rPr lang="en-US" dirty="0">
                <a:solidFill>
                  <a:schemeClr val="bg1"/>
                </a:solidFill>
                <a:effectLst>
                  <a:outerShdw blurRad="38100" dist="38100" dir="2700000" algn="tl">
                    <a:srgbClr val="000000">
                      <a:alpha val="43137"/>
                    </a:srgbClr>
                  </a:outerShdw>
                </a:effectLst>
              </a:rPr>
              <a:t>TOPOLOGIES</a:t>
            </a:r>
            <a:endParaRPr dirty="0">
              <a:solidFill>
                <a:schemeClr val="bg1"/>
              </a:solidFill>
              <a:effectLst>
                <a:outerShdw blurRad="38100" dist="38100" dir="2700000" algn="tl">
                  <a:srgbClr val="000000">
                    <a:alpha val="43137"/>
                  </a:srgbClr>
                </a:outerShdw>
              </a:effectLst>
            </a:endParaRPr>
          </a:p>
        </p:txBody>
      </p:sp>
      <p:sp>
        <p:nvSpPr>
          <p:cNvPr id="540" name="Google Shape;540;p69"/>
          <p:cNvSpPr txBox="1">
            <a:spLocks noGrp="1"/>
          </p:cNvSpPr>
          <p:nvPr>
            <p:ph type="subTitle" idx="1"/>
          </p:nvPr>
        </p:nvSpPr>
        <p:spPr>
          <a:xfrm>
            <a:off x="0" y="4683191"/>
            <a:ext cx="2590184" cy="438534"/>
          </a:xfrm>
          <a:prstGeom prst="rect">
            <a:avLst/>
          </a:prstGeom>
        </p:spPr>
        <p:txBody>
          <a:bodyPr spcFirstLastPara="1" wrap="square" lIns="91425" tIns="91425" rIns="91425" bIns="91425" anchor="t" anchorCtr="0">
            <a:noAutofit/>
          </a:bodyPr>
          <a:lstStyle/>
          <a:p>
            <a:r>
              <a:rPr lang="en-US" sz="1400" dirty="0">
                <a:solidFill>
                  <a:schemeClr val="accent6">
                    <a:lumMod val="50000"/>
                  </a:schemeClr>
                </a:solidFill>
                <a:latin typeface="Century Gothic" panose="020B0502020202020204" pitchFamily="34" charset="0"/>
              </a:rPr>
              <a:t>MY </a:t>
            </a:r>
            <a:r>
              <a:rPr lang="en-US" sz="1400" dirty="0">
                <a:solidFill>
                  <a:schemeClr val="bg1"/>
                </a:solidFill>
                <a:latin typeface="Century Gothic" panose="020B0502020202020204" pitchFamily="34" charset="0"/>
              </a:rPr>
              <a:t>DEAR GREAT </a:t>
            </a:r>
            <a:r>
              <a:rPr lang="en-US" sz="1400" dirty="0">
                <a:solidFill>
                  <a:schemeClr val="accent6">
                    <a:lumMod val="50000"/>
                  </a:schemeClr>
                </a:solidFill>
                <a:latin typeface="Century Gothic" panose="020B0502020202020204" pitchFamily="34" charset="0"/>
              </a:rPr>
              <a:t>TEACHER</a:t>
            </a:r>
          </a:p>
        </p:txBody>
      </p:sp>
      <p:cxnSp>
        <p:nvCxnSpPr>
          <p:cNvPr id="541" name="Google Shape;541;p69"/>
          <p:cNvCxnSpPr/>
          <p:nvPr/>
        </p:nvCxnSpPr>
        <p:spPr>
          <a:xfrm>
            <a:off x="0" y="4623321"/>
            <a:ext cx="1676700" cy="0"/>
          </a:xfrm>
          <a:prstGeom prst="straightConnector1">
            <a:avLst/>
          </a:prstGeom>
          <a:noFill/>
          <a:ln w="9525" cap="flat" cmpd="sng">
            <a:solidFill>
              <a:schemeClr val="dk2"/>
            </a:solidFill>
            <a:prstDash val="solid"/>
            <a:round/>
            <a:headEnd type="none" w="med" len="med"/>
            <a:tailEnd type="none" w="med" len="med"/>
          </a:ln>
        </p:spPr>
      </p:cxnSp>
      <p:grpSp>
        <p:nvGrpSpPr>
          <p:cNvPr id="542" name="Google Shape;542;p69"/>
          <p:cNvGrpSpPr/>
          <p:nvPr/>
        </p:nvGrpSpPr>
        <p:grpSpPr>
          <a:xfrm>
            <a:off x="8089940" y="561326"/>
            <a:ext cx="423413" cy="421569"/>
            <a:chOff x="7703675" y="2541175"/>
            <a:chExt cx="499425" cy="497250"/>
          </a:xfrm>
        </p:grpSpPr>
        <p:sp>
          <p:nvSpPr>
            <p:cNvPr id="543" name="Google Shape;543;p6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1"/>
                                        </p:tgtEl>
                                        <p:attrNameLst>
                                          <p:attrName>style.visibility</p:attrName>
                                        </p:attrNameLst>
                                      </p:cBhvr>
                                      <p:to>
                                        <p:strVal val="visible"/>
                                      </p:to>
                                    </p:set>
                                    <p:anim calcmode="lin" valueType="num">
                                      <p:cBhvr additive="base">
                                        <p:cTn id="7"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5943600" y="3732515"/>
            <a:ext cx="30815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PHYSICAL </a:t>
            </a:r>
            <a:r>
              <a:rPr lang="en-PH" sz="3200" dirty="0">
                <a:solidFill>
                  <a:schemeClr val="bg1"/>
                </a:solidFill>
                <a:effectLst>
                  <a:outerShdw blurRad="38100" dist="38100" dir="2700000" algn="tl">
                    <a:srgbClr val="000000">
                      <a:alpha val="43137"/>
                    </a:srgbClr>
                  </a:outerShdw>
                </a:effectLst>
              </a:rPr>
              <a:t>TOPOLOGIES</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00276" y="727166"/>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lt2"/>
                </a:solidFill>
              </a:rPr>
              <a:t>The physical topology of the network is defined by the transmission medium layout used to connect devices. This refers to the layout of cabling, the locations of nodes, and the links between the nodes and the cabling for conductive or fiber optical mediums. The physical topology of a network is determined by the capabilities of network access devices and media, the level of control or fault tolerance desired, and the cost of cabling or telecommunication circuits.</a:t>
            </a:r>
            <a:endParaRPr sz="1600"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7729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6004560" y="3732515"/>
            <a:ext cx="302061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LOGICAL </a:t>
            </a:r>
            <a:r>
              <a:rPr lang="en-PH" sz="3200" dirty="0">
                <a:solidFill>
                  <a:schemeClr val="bg1"/>
                </a:solidFill>
                <a:effectLst>
                  <a:outerShdw blurRad="38100" dist="38100" dir="2700000" algn="tl">
                    <a:srgbClr val="000000">
                      <a:alpha val="43137"/>
                    </a:srgbClr>
                  </a:outerShdw>
                </a:effectLst>
              </a:rPr>
              <a:t>TOPOLOGIES</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00276" y="1446349"/>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lt2"/>
                </a:solidFill>
              </a:rPr>
              <a:t>A logical topology is a networking concept that defines the architecture of the communication mechanism for all nodes in a network. A network's logical topology can be dynamically maintained and reconfigured using network equipment such as routers and switches.</a:t>
            </a:r>
            <a:endParaRPr sz="1600"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5625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3603171" y="3732515"/>
            <a:ext cx="5422005"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CPU </a:t>
            </a:r>
            <a:br>
              <a:rPr lang="en-PH" sz="3200" dirty="0">
                <a:effectLst>
                  <a:outerShdw blurRad="38100" dist="38100" dir="2700000" algn="tl">
                    <a:srgbClr val="000000">
                      <a:alpha val="43137"/>
                    </a:srgbClr>
                  </a:outerShdw>
                </a:effectLst>
              </a:rPr>
            </a:br>
            <a:r>
              <a:rPr lang="en-PH" sz="3200" dirty="0">
                <a:solidFill>
                  <a:schemeClr val="tx1"/>
                </a:solidFill>
                <a:effectLst>
                  <a:outerShdw blurRad="38100" dist="38100" dir="2700000" algn="tl">
                    <a:srgbClr val="000000">
                      <a:alpha val="43137"/>
                    </a:srgbClr>
                  </a:outerShdw>
                </a:effectLst>
              </a:rPr>
              <a:t>C</a:t>
            </a:r>
            <a:r>
              <a:rPr lang="en-PH" sz="3200" dirty="0">
                <a:solidFill>
                  <a:schemeClr val="bg1"/>
                </a:solidFill>
                <a:effectLst>
                  <a:outerShdw blurRad="38100" dist="38100" dir="2700000" algn="tl">
                    <a:srgbClr val="000000">
                      <a:alpha val="43137"/>
                    </a:srgbClr>
                  </a:outerShdw>
                </a:effectLst>
              </a:rPr>
              <a:t>ENTRAL </a:t>
            </a:r>
            <a:r>
              <a:rPr lang="en-PH" sz="3200" dirty="0">
                <a:solidFill>
                  <a:schemeClr val="tx1"/>
                </a:solidFill>
                <a:effectLst>
                  <a:outerShdw blurRad="38100" dist="38100" dir="2700000" algn="tl">
                    <a:srgbClr val="000000">
                      <a:alpha val="43137"/>
                    </a:srgbClr>
                  </a:outerShdw>
                </a:effectLst>
              </a:rPr>
              <a:t>P</a:t>
            </a:r>
            <a:r>
              <a:rPr lang="en-PH" sz="3200" dirty="0">
                <a:solidFill>
                  <a:schemeClr val="bg1"/>
                </a:solidFill>
                <a:effectLst>
                  <a:outerShdw blurRad="38100" dist="38100" dir="2700000" algn="tl">
                    <a:srgbClr val="000000">
                      <a:alpha val="43137"/>
                    </a:srgbClr>
                  </a:outerShdw>
                </a:effectLst>
              </a:rPr>
              <a:t>ROCESSING </a:t>
            </a:r>
            <a:r>
              <a:rPr lang="en-PH" sz="3200" dirty="0">
                <a:solidFill>
                  <a:schemeClr val="tx1"/>
                </a:solidFill>
                <a:effectLst>
                  <a:outerShdw blurRad="38100" dist="38100" dir="2700000" algn="tl">
                    <a:srgbClr val="000000">
                      <a:alpha val="43137"/>
                    </a:srgbClr>
                  </a:outerShdw>
                </a:effectLst>
              </a:rPr>
              <a:t>U</a:t>
            </a:r>
            <a:r>
              <a:rPr lang="en-PH" sz="3200" dirty="0">
                <a:solidFill>
                  <a:schemeClr val="bg1"/>
                </a:solidFill>
                <a:effectLst>
                  <a:outerShdw blurRad="38100" dist="38100" dir="2700000" algn="tl">
                    <a:srgbClr val="000000">
                      <a:alpha val="43137"/>
                    </a:srgbClr>
                  </a:outerShdw>
                </a:effectLst>
              </a:rPr>
              <a:t>NIT</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00276" y="1251515"/>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rPr>
              <a:t>The central processing unit (</a:t>
            </a:r>
            <a:r>
              <a:rPr lang="en-US" dirty="0">
                <a:solidFill>
                  <a:schemeClr val="bg1"/>
                </a:solidFill>
              </a:rPr>
              <a:t>CPU</a:t>
            </a:r>
            <a:r>
              <a:rPr lang="en-US" dirty="0">
                <a:solidFill>
                  <a:schemeClr val="lt2"/>
                </a:solidFill>
              </a:rPr>
              <a:t>) is the main component of any digital computer system, consisting of the main memory, control unit, and arithmetic-logic unit. It is the physical heart of the entire computer system, to which various peripheral equipment, such as input/output devices and auxiliary storage units, are connected. The CPU in modern computers is housed on an integrated circuit chip known as a microprocessor.</a:t>
            </a:r>
            <a:endParaRPr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9915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3603171" y="3732515"/>
            <a:ext cx="5422005"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GPU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G</a:t>
            </a:r>
            <a:r>
              <a:rPr lang="en-PH" sz="3200" dirty="0">
                <a:solidFill>
                  <a:schemeClr val="bg1"/>
                </a:solidFill>
                <a:effectLst>
                  <a:outerShdw blurRad="38100" dist="38100" dir="2700000" algn="tl">
                    <a:srgbClr val="000000">
                      <a:alpha val="43137"/>
                    </a:srgbClr>
                  </a:outerShdw>
                </a:effectLst>
              </a:rPr>
              <a:t>RAPICS </a:t>
            </a:r>
            <a:r>
              <a:rPr lang="en-PH" sz="3200" dirty="0">
                <a:solidFill>
                  <a:schemeClr val="tx1"/>
                </a:solidFill>
                <a:effectLst>
                  <a:outerShdw blurRad="38100" dist="38100" dir="2700000" algn="tl">
                    <a:srgbClr val="000000">
                      <a:alpha val="43137"/>
                    </a:srgbClr>
                  </a:outerShdw>
                </a:effectLst>
              </a:rPr>
              <a:t>P</a:t>
            </a:r>
            <a:r>
              <a:rPr lang="en-PH" sz="3200" dirty="0">
                <a:solidFill>
                  <a:schemeClr val="bg1"/>
                </a:solidFill>
                <a:effectLst>
                  <a:outerShdw blurRad="38100" dist="38100" dir="2700000" algn="tl">
                    <a:srgbClr val="000000">
                      <a:alpha val="43137"/>
                    </a:srgbClr>
                  </a:outerShdw>
                </a:effectLst>
              </a:rPr>
              <a:t>ROCESSING </a:t>
            </a:r>
            <a:r>
              <a:rPr lang="en-PH" sz="3200" dirty="0">
                <a:solidFill>
                  <a:schemeClr val="tx1"/>
                </a:solidFill>
                <a:effectLst>
                  <a:outerShdw blurRad="38100" dist="38100" dir="2700000" algn="tl">
                    <a:srgbClr val="000000">
                      <a:alpha val="43137"/>
                    </a:srgbClr>
                  </a:outerShdw>
                </a:effectLst>
              </a:rPr>
              <a:t>U</a:t>
            </a:r>
            <a:r>
              <a:rPr lang="en-PH" sz="3200" dirty="0">
                <a:solidFill>
                  <a:schemeClr val="bg1"/>
                </a:solidFill>
                <a:effectLst>
                  <a:outerShdw blurRad="38100" dist="38100" dir="2700000" algn="tl">
                    <a:srgbClr val="000000">
                      <a:alpha val="43137"/>
                    </a:srgbClr>
                  </a:outerShdw>
                </a:effectLst>
              </a:rPr>
              <a:t>NIT</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00276" y="1373435"/>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rPr>
              <a:t>The </a:t>
            </a:r>
            <a:r>
              <a:rPr lang="en-US" dirty="0">
                <a:solidFill>
                  <a:schemeClr val="bg1"/>
                </a:solidFill>
              </a:rPr>
              <a:t>graphics processing unit</a:t>
            </a:r>
            <a:r>
              <a:rPr lang="en-US" dirty="0">
                <a:solidFill>
                  <a:schemeClr val="lt2"/>
                </a:solidFill>
              </a:rPr>
              <a:t>, or </a:t>
            </a:r>
            <a:r>
              <a:rPr lang="en-US" dirty="0">
                <a:solidFill>
                  <a:schemeClr val="bg1"/>
                </a:solidFill>
              </a:rPr>
              <a:t>GPU</a:t>
            </a:r>
            <a:r>
              <a:rPr lang="en-US" dirty="0">
                <a:solidFill>
                  <a:schemeClr val="lt2"/>
                </a:solidFill>
              </a:rPr>
              <a:t>, has emerged as one of the most important types of computing technology, both for personal and business use. The </a:t>
            </a:r>
            <a:r>
              <a:rPr lang="en-US" dirty="0">
                <a:solidFill>
                  <a:schemeClr val="bg1"/>
                </a:solidFill>
              </a:rPr>
              <a:t>GPU</a:t>
            </a:r>
            <a:r>
              <a:rPr lang="en-US" dirty="0">
                <a:solidFill>
                  <a:schemeClr val="lt2"/>
                </a:solidFill>
              </a:rPr>
              <a:t>, which was designed for parallel processing, is used in a variety of applications, including graphics and video rendering. Although they are best known for their gaming capabilities, </a:t>
            </a:r>
            <a:r>
              <a:rPr lang="en-US" dirty="0">
                <a:solidFill>
                  <a:schemeClr val="bg1"/>
                </a:solidFill>
              </a:rPr>
              <a:t>GPU</a:t>
            </a:r>
            <a:r>
              <a:rPr lang="en-US" dirty="0">
                <a:solidFill>
                  <a:schemeClr val="lt2"/>
                </a:solidFill>
                <a:effectLst>
                  <a:outerShdw blurRad="38100" dist="38100" dir="2700000" algn="tl">
                    <a:srgbClr val="000000">
                      <a:alpha val="43137"/>
                    </a:srgbClr>
                  </a:outerShdw>
                </a:effectLst>
              </a:rPr>
              <a:t>s </a:t>
            </a:r>
            <a:r>
              <a:rPr lang="en-US" dirty="0">
                <a:solidFill>
                  <a:schemeClr val="lt2"/>
                </a:solidFill>
              </a:rPr>
              <a:t>are becoming more popular for use in creative production and artificial intelligence (</a:t>
            </a:r>
            <a:r>
              <a:rPr lang="en-US" dirty="0">
                <a:solidFill>
                  <a:schemeClr val="bg1"/>
                </a:solidFill>
              </a:rPr>
              <a:t>AI</a:t>
            </a:r>
            <a:r>
              <a:rPr lang="en-US" dirty="0">
                <a:solidFill>
                  <a:schemeClr val="lt2"/>
                </a:solidFill>
              </a:rPr>
              <a:t>).</a:t>
            </a:r>
            <a:endParaRPr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7855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8D02CAC3-B203-E3B1-51BC-2ED1DA388DFB}"/>
              </a:ext>
            </a:extLst>
          </p:cNvPr>
          <p:cNvSpPr>
            <a:spLocks noGrp="1"/>
          </p:cNvSpPr>
          <p:nvPr>
            <p:ph type="subTitle" idx="1"/>
          </p:nvPr>
        </p:nvSpPr>
        <p:spPr>
          <a:xfrm>
            <a:off x="5813771" y="842395"/>
            <a:ext cx="2741655" cy="536700"/>
          </a:xfrm>
        </p:spPr>
        <p:txBody>
          <a:bodyPr/>
          <a:lstStyle/>
          <a:p>
            <a:pPr algn="ctr"/>
            <a:r>
              <a:rPr lang="en-PH" sz="4000" dirty="0"/>
              <a:t>O</a:t>
            </a:r>
            <a:r>
              <a:rPr lang="en-PH" sz="4000" dirty="0">
                <a:solidFill>
                  <a:schemeClr val="bg1"/>
                </a:solidFill>
              </a:rPr>
              <a:t>S</a:t>
            </a:r>
            <a:r>
              <a:rPr lang="en-PH" sz="4000" dirty="0"/>
              <a:t>I M</a:t>
            </a:r>
            <a:r>
              <a:rPr lang="en-PH" sz="4000" dirty="0">
                <a:solidFill>
                  <a:schemeClr val="bg1"/>
                </a:solidFill>
              </a:rPr>
              <a:t>O</a:t>
            </a:r>
            <a:r>
              <a:rPr lang="en-PH" sz="4000" dirty="0"/>
              <a:t>D</a:t>
            </a:r>
            <a:r>
              <a:rPr lang="en-PH" sz="4000" dirty="0">
                <a:solidFill>
                  <a:schemeClr val="bg1"/>
                </a:solidFill>
              </a:rPr>
              <a:t>E</a:t>
            </a:r>
            <a:r>
              <a:rPr lang="en-PH" sz="4000" dirty="0"/>
              <a:t>L</a:t>
            </a:r>
          </a:p>
        </p:txBody>
      </p:sp>
      <p:pic>
        <p:nvPicPr>
          <p:cNvPr id="6" name="Picture 5">
            <a:extLst>
              <a:ext uri="{FF2B5EF4-FFF2-40B4-BE49-F238E27FC236}">
                <a16:creationId xmlns="" xmlns:a16="http://schemas.microsoft.com/office/drawing/2014/main" id="{2D9988E3-026A-7E01-E727-35BB628955C9}"/>
              </a:ext>
            </a:extLst>
          </p:cNvPr>
          <p:cNvPicPr>
            <a:picLocks noChangeAspect="1"/>
          </p:cNvPicPr>
          <p:nvPr/>
        </p:nvPicPr>
        <p:blipFill>
          <a:blip r:embed="rId2"/>
          <a:stretch>
            <a:fillRect/>
          </a:stretch>
        </p:blipFill>
        <p:spPr>
          <a:xfrm>
            <a:off x="5116286" y="2049477"/>
            <a:ext cx="3820885" cy="3094023"/>
          </a:xfrm>
          <a:prstGeom prst="rect">
            <a:avLst/>
          </a:prstGeom>
        </p:spPr>
      </p:pic>
    </p:spTree>
    <p:extLst>
      <p:ext uri="{BB962C8B-B14F-4D97-AF65-F5344CB8AC3E}">
        <p14:creationId xmlns:p14="http://schemas.microsoft.com/office/powerpoint/2010/main" val="1705756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OSI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O</a:t>
            </a:r>
            <a:r>
              <a:rPr lang="en-PH" sz="3200" dirty="0">
                <a:solidFill>
                  <a:schemeClr val="bg1"/>
                </a:solidFill>
                <a:effectLst>
                  <a:outerShdw blurRad="38100" dist="38100" dir="2700000" algn="tl">
                    <a:srgbClr val="000000">
                      <a:alpha val="43137"/>
                    </a:srgbClr>
                  </a:outerShdw>
                </a:effectLst>
              </a:rPr>
              <a:t>PERATION</a:t>
            </a:r>
            <a:r>
              <a:rPr lang="en-PH" sz="3200" dirty="0">
                <a:effectLst>
                  <a:outerShdw blurRad="38100" dist="38100" dir="2700000" algn="tl">
                    <a:srgbClr val="000000">
                      <a:alpha val="43137"/>
                    </a:srgbClr>
                  </a:outerShdw>
                </a:effectLst>
              </a:rPr>
              <a:t> S</a:t>
            </a:r>
            <a:r>
              <a:rPr lang="en-PH" sz="3200" dirty="0">
                <a:solidFill>
                  <a:schemeClr val="bg1"/>
                </a:solidFill>
                <a:effectLst>
                  <a:outerShdw blurRad="38100" dist="38100" dir="2700000" algn="tl">
                    <a:srgbClr val="000000">
                      <a:alpha val="43137"/>
                    </a:srgbClr>
                  </a:outerShdw>
                </a:effectLst>
              </a:rPr>
              <a:t>YSTEM </a:t>
            </a:r>
            <a:r>
              <a:rPr lang="en-PH" sz="3200" dirty="0">
                <a:solidFill>
                  <a:schemeClr val="tx1"/>
                </a:solidFill>
                <a:effectLst>
                  <a:outerShdw blurRad="38100" dist="38100" dir="2700000" algn="tl">
                    <a:srgbClr val="000000">
                      <a:alpha val="43137"/>
                    </a:srgbClr>
                  </a:outerShdw>
                </a:effectLst>
              </a:rPr>
              <a:t>I</a:t>
            </a:r>
            <a:r>
              <a:rPr lang="en-PH" sz="3200" dirty="0">
                <a:solidFill>
                  <a:schemeClr val="bg1"/>
                </a:solidFill>
                <a:effectLst>
                  <a:outerShdw blurRad="38100" dist="38100" dir="2700000" algn="tl">
                    <a:srgbClr val="000000">
                      <a:alpha val="43137"/>
                    </a:srgbClr>
                  </a:outerShdw>
                </a:effectLst>
              </a:rPr>
              <a:t>NTERCONNECTION</a:t>
            </a:r>
            <a:r>
              <a:rPr lang="en-PH" sz="3200" dirty="0">
                <a:solidFill>
                  <a:schemeClr val="tx1"/>
                </a:solidFill>
                <a:effectLst>
                  <a:outerShdw blurRad="38100" dist="38100" dir="2700000" algn="tl">
                    <a:srgbClr val="000000">
                      <a:alpha val="43137"/>
                    </a:srgbClr>
                  </a:outerShdw>
                </a:effectLst>
              </a:rPr>
              <a:t> </a:t>
            </a:r>
            <a:endParaRPr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800276" y="1810315"/>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lt2"/>
                </a:solidFill>
              </a:rPr>
              <a:t>The </a:t>
            </a:r>
            <a:r>
              <a:rPr lang="en-US" sz="1500" dirty="0">
                <a:solidFill>
                  <a:schemeClr val="bg1"/>
                </a:solidFill>
              </a:rPr>
              <a:t>Open Systems Interconnection </a:t>
            </a:r>
            <a:r>
              <a:rPr lang="en-US" sz="1500" dirty="0">
                <a:solidFill>
                  <a:schemeClr val="lt2"/>
                </a:solidFill>
              </a:rPr>
              <a:t>(</a:t>
            </a:r>
            <a:r>
              <a:rPr lang="en-US" sz="1500" dirty="0">
                <a:solidFill>
                  <a:schemeClr val="bg1"/>
                </a:solidFill>
              </a:rPr>
              <a:t>OSI</a:t>
            </a:r>
            <a:r>
              <a:rPr lang="en-US" sz="1500" dirty="0">
                <a:solidFill>
                  <a:schemeClr val="lt2"/>
                </a:solidFill>
              </a:rPr>
              <a:t>) model defines seven layers through which computer systems communicate over a network. It was the first standard model for network communications, and it was adopted in the early 1980s by all major computer and telecommunications companies</a:t>
            </a:r>
            <a:r>
              <a:rPr lang="en-US" sz="1600" dirty="0">
                <a:solidFill>
                  <a:schemeClr val="lt2"/>
                </a:solidFill>
              </a:rPr>
              <a:t>.</a:t>
            </a:r>
            <a:endParaRPr sz="1600"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068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IP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I</a:t>
            </a:r>
            <a:r>
              <a:rPr lang="en-PH" sz="3200" dirty="0">
                <a:solidFill>
                  <a:schemeClr val="bg1"/>
                </a:solidFill>
                <a:effectLst>
                  <a:outerShdw blurRad="38100" dist="38100" dir="2700000" algn="tl">
                    <a:srgbClr val="000000">
                      <a:alpha val="43137"/>
                    </a:srgbClr>
                  </a:outerShdw>
                </a:effectLst>
              </a:rPr>
              <a:t>NTERNET</a:t>
            </a:r>
            <a:r>
              <a:rPr lang="en-PH" sz="3200" dirty="0">
                <a:effectLst>
                  <a:outerShdw blurRad="38100" dist="38100" dir="2700000" algn="tl">
                    <a:srgbClr val="000000">
                      <a:alpha val="43137"/>
                    </a:srgbClr>
                  </a:outerShdw>
                </a:effectLst>
              </a:rPr>
              <a:t> P</a:t>
            </a:r>
            <a:r>
              <a:rPr lang="en-PH" sz="3200" dirty="0">
                <a:solidFill>
                  <a:schemeClr val="bg1"/>
                </a:solidFill>
                <a:effectLst>
                  <a:outerShdw blurRad="38100" dist="38100" dir="2700000" algn="tl">
                    <a:srgbClr val="000000">
                      <a:alpha val="43137"/>
                    </a:srgbClr>
                  </a:outerShdw>
                </a:effectLst>
              </a:rPr>
              <a:t>ROTOCOL</a:t>
            </a:r>
          </a:p>
        </p:txBody>
      </p:sp>
      <p:sp>
        <p:nvSpPr>
          <p:cNvPr id="393" name="Google Shape;393;p62"/>
          <p:cNvSpPr txBox="1">
            <a:spLocks noGrp="1"/>
          </p:cNvSpPr>
          <p:nvPr>
            <p:ph type="subTitle" idx="1"/>
          </p:nvPr>
        </p:nvSpPr>
        <p:spPr>
          <a:xfrm>
            <a:off x="4800276" y="1693143"/>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bg1"/>
                </a:solidFill>
              </a:rPr>
              <a:t>IP</a:t>
            </a:r>
            <a:r>
              <a:rPr lang="en-US" sz="1500" dirty="0">
                <a:solidFill>
                  <a:schemeClr val="lt2"/>
                </a:solidFill>
              </a:rPr>
              <a:t> - </a:t>
            </a:r>
            <a:r>
              <a:rPr lang="en-US" sz="1500" dirty="0">
                <a:solidFill>
                  <a:schemeClr val="bg1"/>
                </a:solidFill>
              </a:rPr>
              <a:t>Internet Protocol  </a:t>
            </a:r>
            <a:r>
              <a:rPr lang="en-US" sz="1500" dirty="0">
                <a:solidFill>
                  <a:schemeClr val="lt2"/>
                </a:solidFill>
              </a:rPr>
              <a:t>is in charge of delivering packets from the source host to the destination host by examining the </a:t>
            </a:r>
            <a:r>
              <a:rPr lang="en-US" sz="1500" dirty="0">
                <a:solidFill>
                  <a:schemeClr val="bg1"/>
                </a:solidFill>
              </a:rPr>
              <a:t>IP</a:t>
            </a:r>
            <a:r>
              <a:rPr lang="en-US" sz="1500" dirty="0">
                <a:solidFill>
                  <a:schemeClr val="lt2"/>
                </a:solidFill>
              </a:rPr>
              <a:t> addresses in the packet headers. IP comes in two flavors: </a:t>
            </a:r>
            <a:r>
              <a:rPr lang="en-US" sz="1500" dirty="0">
                <a:solidFill>
                  <a:schemeClr val="bg1"/>
                </a:solidFill>
              </a:rPr>
              <a:t>IPv4 </a:t>
            </a:r>
            <a:r>
              <a:rPr lang="en-US" sz="1500" dirty="0">
                <a:solidFill>
                  <a:schemeClr val="lt2"/>
                </a:solidFill>
              </a:rPr>
              <a:t>and </a:t>
            </a:r>
            <a:r>
              <a:rPr lang="en-US" sz="1500" dirty="0">
                <a:solidFill>
                  <a:schemeClr val="bg1"/>
                </a:solidFill>
              </a:rPr>
              <a:t>IPv6</a:t>
            </a:r>
            <a:r>
              <a:rPr lang="en-US" sz="1500" dirty="0">
                <a:solidFill>
                  <a:schemeClr val="lt2"/>
                </a:solidFill>
              </a:rPr>
              <a:t>. The majority of websites are currently using </a:t>
            </a:r>
            <a:r>
              <a:rPr lang="en-US" sz="1500" dirty="0">
                <a:solidFill>
                  <a:schemeClr val="bg1"/>
                </a:solidFill>
              </a:rPr>
              <a:t>IPv4</a:t>
            </a:r>
            <a:r>
              <a:rPr lang="en-US" sz="1500" dirty="0">
                <a:solidFill>
                  <a:schemeClr val="lt2"/>
                </a:solidFill>
              </a:rPr>
              <a:t>. However, </a:t>
            </a:r>
            <a:r>
              <a:rPr lang="en-US" sz="1500" dirty="0">
                <a:solidFill>
                  <a:schemeClr val="bg1"/>
                </a:solidFill>
              </a:rPr>
              <a:t>IPv6 </a:t>
            </a:r>
            <a:r>
              <a:rPr lang="en-US" sz="1500" dirty="0">
                <a:solidFill>
                  <a:schemeClr val="lt2"/>
                </a:solidFill>
              </a:rPr>
              <a:t>adoption is increasing because the number of </a:t>
            </a:r>
            <a:r>
              <a:rPr lang="en-US" sz="1500" dirty="0">
                <a:solidFill>
                  <a:schemeClr val="bg1"/>
                </a:solidFill>
              </a:rPr>
              <a:t>IPv4</a:t>
            </a:r>
            <a:r>
              <a:rPr lang="en-US" sz="1500" dirty="0">
                <a:solidFill>
                  <a:schemeClr val="lt2"/>
                </a:solidFill>
              </a:rPr>
              <a:t> addresses is limited in comparison to the number of users.</a:t>
            </a:r>
            <a:endParaRPr sz="1500" dirty="0">
              <a:solidFill>
                <a:schemeClr val="lt2"/>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621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TCP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T</a:t>
            </a:r>
            <a:r>
              <a:rPr lang="en-PH" sz="3200" dirty="0">
                <a:solidFill>
                  <a:schemeClr val="bg1"/>
                </a:solidFill>
                <a:effectLst>
                  <a:outerShdw blurRad="38100" dist="38100" dir="2700000" algn="tl">
                    <a:srgbClr val="000000">
                      <a:alpha val="43137"/>
                    </a:srgbClr>
                  </a:outerShdw>
                </a:effectLst>
              </a:rPr>
              <a:t>RANSMISSION</a:t>
            </a:r>
            <a:r>
              <a:rPr lang="en-PH" sz="3200" dirty="0">
                <a:effectLst>
                  <a:outerShdw blurRad="38100" dist="38100" dir="2700000" algn="tl">
                    <a:srgbClr val="000000">
                      <a:alpha val="43137"/>
                    </a:srgbClr>
                  </a:outerShdw>
                </a:effectLst>
              </a:rPr>
              <a:t> C</a:t>
            </a:r>
            <a:r>
              <a:rPr lang="en-PH" sz="3200" dirty="0">
                <a:solidFill>
                  <a:schemeClr val="bg1"/>
                </a:solidFill>
                <a:effectLst>
                  <a:outerShdw blurRad="38100" dist="38100" dir="2700000" algn="tl">
                    <a:srgbClr val="000000">
                      <a:alpha val="43137"/>
                    </a:srgbClr>
                  </a:outerShdw>
                </a:effectLst>
              </a:rPr>
              <a:t>ONTROL</a:t>
            </a:r>
            <a:r>
              <a:rPr lang="en-PH" sz="3200" dirty="0">
                <a:effectLst>
                  <a:outerShdw blurRad="38100" dist="38100" dir="2700000" algn="tl">
                    <a:srgbClr val="000000">
                      <a:alpha val="43137"/>
                    </a:srgbClr>
                  </a:outerShdw>
                </a:effectLst>
              </a:rPr>
              <a:t> P</a:t>
            </a:r>
            <a:r>
              <a:rPr lang="en-PH" sz="3200" dirty="0">
                <a:solidFill>
                  <a:schemeClr val="bg1"/>
                </a:solidFill>
                <a:effectLst>
                  <a:outerShdw blurRad="38100" dist="38100" dir="2700000" algn="tl">
                    <a:srgbClr val="000000">
                      <a:alpha val="43137"/>
                    </a:srgbClr>
                  </a:outerShdw>
                </a:effectLst>
              </a:rPr>
              <a:t>ROTOCOL</a:t>
            </a:r>
          </a:p>
        </p:txBody>
      </p:sp>
      <p:sp>
        <p:nvSpPr>
          <p:cNvPr id="393" name="Google Shape;393;p62"/>
          <p:cNvSpPr txBox="1">
            <a:spLocks noGrp="1"/>
          </p:cNvSpPr>
          <p:nvPr>
            <p:ph type="subTitle" idx="1"/>
          </p:nvPr>
        </p:nvSpPr>
        <p:spPr>
          <a:xfrm>
            <a:off x="4887560" y="1373435"/>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bg1"/>
                </a:solidFill>
              </a:rPr>
              <a:t>Transmission Control Protocol </a:t>
            </a:r>
            <a:r>
              <a:rPr lang="en-US" sz="1500" dirty="0">
                <a:solidFill>
                  <a:schemeClr val="tx1">
                    <a:lumMod val="75000"/>
                  </a:schemeClr>
                </a:solidFill>
              </a:rPr>
              <a:t>(</a:t>
            </a:r>
            <a:r>
              <a:rPr lang="en-US" sz="1500" dirty="0">
                <a:solidFill>
                  <a:schemeClr val="bg1"/>
                </a:solidFill>
              </a:rPr>
              <a:t>TCP</a:t>
            </a:r>
            <a:r>
              <a:rPr lang="en-US" sz="1500" dirty="0">
                <a:solidFill>
                  <a:schemeClr val="tx1">
                    <a:lumMod val="75000"/>
                  </a:schemeClr>
                </a:solidFill>
              </a:rPr>
              <a:t>) - It is known to provide reliable and error-free communication between end systems. It sequences and segments data. It also has an acknowledgement feature and controls data flow via a flow control mechanism. It is a very effective protocol, but it has a lot of overhead because of these features. Increased overhead leads to increased costs.</a:t>
            </a:r>
            <a:endParaRPr sz="15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0031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8"/>
          <p:cNvSpPr txBox="1">
            <a:spLocks noGrp="1"/>
          </p:cNvSpPr>
          <p:nvPr>
            <p:ph type="ctrTitle"/>
          </p:nvPr>
        </p:nvSpPr>
        <p:spPr>
          <a:xfrm flipH="1">
            <a:off x="263004" y="2665426"/>
            <a:ext cx="5655922"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WHAT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IS</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WAN</a:t>
            </a:r>
            <a:r>
              <a:rPr lang="en-US" b="0" i="0" dirty="0">
                <a:solidFill>
                  <a:schemeClr val="tx1">
                    <a:lumMod val="75000"/>
                  </a:schemeClr>
                </a:solidFill>
                <a:effectLst>
                  <a:outerShdw blurRad="38100" dist="38100" dir="2700000" algn="tl">
                    <a:srgbClr val="000000">
                      <a:alpha val="43137"/>
                    </a:srgbClr>
                  </a:outerShdw>
                </a:effectLst>
                <a:latin typeface="Amasis MT Pro Black" panose="02040A04050005020304" pitchFamily="18" charset="0"/>
              </a:rPr>
              <a:t>? WIDE-AREA </a:t>
            </a:r>
            <a:r>
              <a:rPr lang="en-US" b="0" i="0" dirty="0">
                <a:solidFill>
                  <a:schemeClr val="bg1"/>
                </a:solidFill>
                <a:effectLst>
                  <a:outerShdw blurRad="38100" dist="38100" dir="2700000" algn="tl">
                    <a:srgbClr val="000000">
                      <a:alpha val="43137"/>
                    </a:srgbClr>
                  </a:outerShdw>
                </a:effectLst>
                <a:latin typeface="Amasis MT Pro Black" panose="02040A04050005020304" pitchFamily="18" charset="0"/>
              </a:rPr>
              <a:t>NETWORK</a:t>
            </a:r>
            <a:endParaRPr dirty="0">
              <a:solidFill>
                <a:schemeClr val="bg1"/>
              </a:solidFill>
              <a:effectLst>
                <a:outerShdw blurRad="38100" dist="38100" dir="2700000" algn="tl">
                  <a:srgbClr val="000000">
                    <a:alpha val="43137"/>
                  </a:srgbClr>
                </a:outerShdw>
              </a:effectLst>
            </a:endParaRPr>
          </a:p>
        </p:txBody>
      </p:sp>
      <p:sp>
        <p:nvSpPr>
          <p:cNvPr id="340" name="Google Shape;340;p58"/>
          <p:cNvSpPr txBox="1">
            <a:spLocks noGrp="1"/>
          </p:cNvSpPr>
          <p:nvPr>
            <p:ph type="title" idx="2"/>
          </p:nvPr>
        </p:nvSpPr>
        <p:spPr>
          <a:xfrm flipH="1">
            <a:off x="391019" y="1296704"/>
            <a:ext cx="180245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75000"/>
                  </a:schemeClr>
                </a:solidFill>
                <a:effectLst>
                  <a:outerShdw blurRad="38100" dist="38100" dir="2700000" algn="tl">
                    <a:srgbClr val="000000">
                      <a:alpha val="43137"/>
                    </a:srgbClr>
                  </a:outerShdw>
                </a:effectLst>
              </a:rPr>
              <a:t>02</a:t>
            </a:r>
            <a:endParaRPr dirty="0">
              <a:solidFill>
                <a:schemeClr val="tx1">
                  <a:lumMod val="75000"/>
                </a:schemeClr>
              </a:solidFill>
              <a:effectLst>
                <a:outerShdw blurRad="38100" dist="38100" dir="2700000" algn="tl">
                  <a:srgbClr val="000000">
                    <a:alpha val="43137"/>
                  </a:srgbClr>
                </a:outerShdw>
              </a:effectLst>
            </a:endParaRPr>
          </a:p>
        </p:txBody>
      </p:sp>
      <p:sp>
        <p:nvSpPr>
          <p:cNvPr id="341" name="Google Shape;341;p58"/>
          <p:cNvSpPr txBox="1">
            <a:spLocks noGrp="1"/>
          </p:cNvSpPr>
          <p:nvPr>
            <p:ph type="subTitle" idx="1"/>
          </p:nvPr>
        </p:nvSpPr>
        <p:spPr>
          <a:xfrm>
            <a:off x="-93397" y="4709774"/>
            <a:ext cx="2771282" cy="433726"/>
          </a:xfrm>
          <a:prstGeom prst="rect">
            <a:avLst/>
          </a:prstGeom>
        </p:spPr>
        <p:txBody>
          <a:bodyPr spcFirstLastPara="1" wrap="square" lIns="91425" tIns="91425" rIns="91425" bIns="91425" anchor="t" anchorCtr="0">
            <a:noAutofit/>
          </a:bodyPr>
          <a:lstStyle/>
          <a:p>
            <a:r>
              <a:rPr lang="en-US" sz="1200" dirty="0">
                <a:solidFill>
                  <a:schemeClr val="accent6">
                    <a:lumMod val="50000"/>
                  </a:schemeClr>
                </a:solidFill>
                <a:latin typeface="Century Gothic" panose="020B0502020202020204" pitchFamily="34" charset="0"/>
              </a:rPr>
              <a:t>MY </a:t>
            </a:r>
            <a:r>
              <a:rPr lang="en-US" sz="1200" dirty="0">
                <a:solidFill>
                  <a:schemeClr val="bg1"/>
                </a:solidFill>
                <a:latin typeface="Century Gothic" panose="020B0502020202020204" pitchFamily="34" charset="0"/>
              </a:rPr>
              <a:t>DEAR GREAT </a:t>
            </a:r>
            <a:r>
              <a:rPr lang="en-US" sz="1200" dirty="0">
                <a:solidFill>
                  <a:schemeClr val="accent6">
                    <a:lumMod val="50000"/>
                  </a:schemeClr>
                </a:solidFill>
                <a:latin typeface="Century Gothic" panose="020B0502020202020204" pitchFamily="34" charset="0"/>
              </a:rPr>
              <a:t>TEACHER</a:t>
            </a:r>
          </a:p>
        </p:txBody>
      </p:sp>
      <p:cxnSp>
        <p:nvCxnSpPr>
          <p:cNvPr id="342" name="Google Shape;342;p58"/>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grpSp>
        <p:nvGrpSpPr>
          <p:cNvPr id="343" name="Google Shape;343;p58"/>
          <p:cNvGrpSpPr/>
          <p:nvPr/>
        </p:nvGrpSpPr>
        <p:grpSpPr>
          <a:xfrm>
            <a:off x="8089940" y="561326"/>
            <a:ext cx="423413" cy="421569"/>
            <a:chOff x="7703675" y="2541175"/>
            <a:chExt cx="499425" cy="497250"/>
          </a:xfrm>
        </p:grpSpPr>
        <p:sp>
          <p:nvSpPr>
            <p:cNvPr id="344" name="Google Shape;344;p5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1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UDP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U</a:t>
            </a:r>
            <a:r>
              <a:rPr lang="en-PH" sz="3200" dirty="0">
                <a:solidFill>
                  <a:schemeClr val="bg1"/>
                </a:solidFill>
                <a:effectLst>
                  <a:outerShdw blurRad="38100" dist="38100" dir="2700000" algn="tl">
                    <a:srgbClr val="000000">
                      <a:alpha val="43137"/>
                    </a:srgbClr>
                  </a:outerShdw>
                </a:effectLst>
              </a:rPr>
              <a:t>SER</a:t>
            </a:r>
            <a:r>
              <a:rPr lang="en-PH" sz="3200" dirty="0">
                <a:effectLst>
                  <a:outerShdw blurRad="38100" dist="38100" dir="2700000" algn="tl">
                    <a:srgbClr val="000000">
                      <a:alpha val="43137"/>
                    </a:srgbClr>
                  </a:outerShdw>
                </a:effectLst>
              </a:rPr>
              <a:t> D</a:t>
            </a:r>
            <a:r>
              <a:rPr lang="en-PH" sz="3200" dirty="0">
                <a:solidFill>
                  <a:schemeClr val="bg1"/>
                </a:solidFill>
                <a:effectLst>
                  <a:outerShdw blurRad="38100" dist="38100" dir="2700000" algn="tl">
                    <a:srgbClr val="000000">
                      <a:alpha val="43137"/>
                    </a:srgbClr>
                  </a:outerShdw>
                </a:effectLst>
              </a:rPr>
              <a:t>ATAGRAM </a:t>
            </a:r>
            <a:r>
              <a:rPr lang="en-PH" sz="3200" dirty="0">
                <a:effectLst>
                  <a:outerShdw blurRad="38100" dist="38100" dir="2700000" algn="tl">
                    <a:srgbClr val="000000">
                      <a:alpha val="43137"/>
                    </a:srgbClr>
                  </a:outerShdw>
                </a:effectLst>
              </a:rPr>
              <a:t>P</a:t>
            </a:r>
            <a:r>
              <a:rPr lang="en-PH" sz="3200" dirty="0">
                <a:solidFill>
                  <a:schemeClr val="bg1"/>
                </a:solidFill>
                <a:effectLst>
                  <a:outerShdw blurRad="38100" dist="38100" dir="2700000" algn="tl">
                    <a:srgbClr val="000000">
                      <a:alpha val="43137"/>
                    </a:srgbClr>
                  </a:outerShdw>
                </a:effectLst>
              </a:rPr>
              <a:t>ROTOCOL</a:t>
            </a:r>
          </a:p>
        </p:txBody>
      </p:sp>
      <p:sp>
        <p:nvSpPr>
          <p:cNvPr id="393" name="Google Shape;393;p62"/>
          <p:cNvSpPr txBox="1">
            <a:spLocks noGrp="1"/>
          </p:cNvSpPr>
          <p:nvPr>
            <p:ph type="subTitle" idx="1"/>
          </p:nvPr>
        </p:nvSpPr>
        <p:spPr>
          <a:xfrm>
            <a:off x="4919100" y="1775293"/>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bg1"/>
                </a:solidFill>
              </a:rPr>
              <a:t>User Datagram Protocol </a:t>
            </a:r>
            <a:r>
              <a:rPr lang="en-US" sz="1500" dirty="0">
                <a:solidFill>
                  <a:schemeClr val="tx1">
                    <a:lumMod val="75000"/>
                  </a:schemeClr>
                </a:solidFill>
              </a:rPr>
              <a:t>(</a:t>
            </a:r>
            <a:r>
              <a:rPr lang="en-US" sz="1500" dirty="0">
                <a:solidFill>
                  <a:schemeClr val="bg1"/>
                </a:solidFill>
              </a:rPr>
              <a:t>UDP</a:t>
            </a:r>
            <a:r>
              <a:rPr lang="en-US" sz="1500" dirty="0">
                <a:solidFill>
                  <a:schemeClr val="tx1">
                    <a:lumMod val="75000"/>
                  </a:schemeClr>
                </a:solidFill>
              </a:rPr>
              <a:t>) - On the other hand, it lacks such features. Because it is very cost-effective, it is the preferred protocol if your application does not require reliable transport. In contrast to TCP, which is a connection-oriented protocol, UDP is a connectionless protocol.</a:t>
            </a: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805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IPS </a:t>
            </a:r>
            <a:br>
              <a:rPr lang="en-PH" sz="3200" dirty="0">
                <a:effectLst>
                  <a:outerShdw blurRad="38100" dist="38100" dir="2700000" algn="tl">
                    <a:srgbClr val="000000">
                      <a:alpha val="43137"/>
                    </a:srgbClr>
                  </a:outerShdw>
                </a:effectLst>
              </a:rPr>
            </a:br>
            <a:r>
              <a:rPr lang="en-PH" sz="3200" dirty="0">
                <a:effectLst>
                  <a:outerShdw blurRad="38100" dist="38100" dir="2700000" algn="tl">
                    <a:srgbClr val="000000">
                      <a:alpha val="43137"/>
                    </a:srgbClr>
                  </a:outerShdw>
                </a:effectLst>
              </a:rPr>
              <a:t>I</a:t>
            </a:r>
            <a:r>
              <a:rPr lang="en-PH" sz="3200" dirty="0">
                <a:solidFill>
                  <a:schemeClr val="bg1"/>
                </a:solidFill>
                <a:effectLst>
                  <a:outerShdw blurRad="38100" dist="38100" dir="2700000" algn="tl">
                    <a:srgbClr val="000000">
                      <a:alpha val="43137"/>
                    </a:srgbClr>
                  </a:outerShdw>
                </a:effectLst>
              </a:rPr>
              <a:t>NTERNET</a:t>
            </a:r>
            <a:r>
              <a:rPr lang="en-PH" sz="3200" dirty="0">
                <a:effectLst>
                  <a:outerShdw blurRad="38100" dist="38100" dir="2700000" algn="tl">
                    <a:srgbClr val="000000">
                      <a:alpha val="43137"/>
                    </a:srgbClr>
                  </a:outerShdw>
                </a:effectLst>
              </a:rPr>
              <a:t> P</a:t>
            </a:r>
            <a:r>
              <a:rPr lang="en-PH" sz="3200" dirty="0">
                <a:solidFill>
                  <a:schemeClr val="bg1"/>
                </a:solidFill>
                <a:effectLst>
                  <a:outerShdw blurRad="38100" dist="38100" dir="2700000" algn="tl">
                    <a:srgbClr val="000000">
                      <a:alpha val="43137"/>
                    </a:srgbClr>
                  </a:outerShdw>
                </a:effectLst>
              </a:rPr>
              <a:t>ROTOCOL</a:t>
            </a:r>
            <a:r>
              <a:rPr lang="en-PH" sz="3200" dirty="0">
                <a:effectLst>
                  <a:outerShdw blurRad="38100" dist="38100" dir="2700000" algn="tl">
                    <a:srgbClr val="000000">
                      <a:alpha val="43137"/>
                    </a:srgbClr>
                  </a:outerShdw>
                </a:effectLst>
              </a:rPr>
              <a:t> </a:t>
            </a:r>
            <a:r>
              <a:rPr lang="en-PH" sz="3200" dirty="0">
                <a:solidFill>
                  <a:schemeClr val="tx1">
                    <a:lumMod val="75000"/>
                  </a:schemeClr>
                </a:solidFill>
                <a:effectLst>
                  <a:outerShdw blurRad="38100" dist="38100" dir="2700000" algn="tl">
                    <a:srgbClr val="000000">
                      <a:alpha val="43137"/>
                    </a:srgbClr>
                  </a:outerShdw>
                </a:effectLst>
              </a:rPr>
              <a:t>S</a:t>
            </a:r>
            <a:r>
              <a:rPr lang="en-PH" sz="3200" dirty="0">
                <a:solidFill>
                  <a:schemeClr val="bg1"/>
                </a:solidFill>
                <a:effectLst>
                  <a:outerShdw blurRad="38100" dist="38100" dir="2700000" algn="tl">
                    <a:srgbClr val="000000">
                      <a:alpha val="43137"/>
                    </a:srgbClr>
                  </a:outerShdw>
                </a:effectLst>
              </a:rPr>
              <a:t>UITE</a:t>
            </a:r>
          </a:p>
        </p:txBody>
      </p:sp>
      <p:sp>
        <p:nvSpPr>
          <p:cNvPr id="393" name="Google Shape;393;p62"/>
          <p:cNvSpPr txBox="1">
            <a:spLocks noGrp="1"/>
          </p:cNvSpPr>
          <p:nvPr>
            <p:ph type="subTitle" idx="1"/>
          </p:nvPr>
        </p:nvSpPr>
        <p:spPr>
          <a:xfrm>
            <a:off x="4800276" y="2161373"/>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chemeClr val="bg1"/>
                </a:solidFill>
              </a:rPr>
              <a:t>IPS</a:t>
            </a:r>
            <a:r>
              <a:rPr lang="en-US" sz="1500" dirty="0">
                <a:solidFill>
                  <a:schemeClr val="tx1">
                    <a:lumMod val="75000"/>
                  </a:schemeClr>
                </a:solidFill>
              </a:rPr>
              <a:t>- TCP/IP, or the </a:t>
            </a:r>
            <a:r>
              <a:rPr lang="en-US" sz="1500" dirty="0">
                <a:solidFill>
                  <a:schemeClr val="bg1"/>
                </a:solidFill>
              </a:rPr>
              <a:t>Internet protocol suite</a:t>
            </a:r>
            <a:r>
              <a:rPr lang="en-US" sz="1500" dirty="0">
                <a:solidFill>
                  <a:schemeClr val="tx1">
                    <a:lumMod val="75000"/>
                  </a:schemeClr>
                </a:solidFill>
              </a:rPr>
              <a:t>, is a framework for organizing the set of communication protocols used in the Internet and similar computer networks based on functional criteria.</a:t>
            </a: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810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969D51-1D2E-6E84-EAD1-6F0909284179}"/>
              </a:ext>
            </a:extLst>
          </p:cNvPr>
          <p:cNvSpPr>
            <a:spLocks noGrp="1"/>
          </p:cNvSpPr>
          <p:nvPr>
            <p:ph type="ctrTitle"/>
          </p:nvPr>
        </p:nvSpPr>
        <p:spPr>
          <a:xfrm flipH="1">
            <a:off x="4327431" y="1962564"/>
            <a:ext cx="4683949" cy="853026"/>
          </a:xfrm>
        </p:spPr>
        <p:txBody>
          <a:bodyPr/>
          <a:lstStyle/>
          <a:p>
            <a:r>
              <a:rPr lang="en-PH" sz="2400" dirty="0">
                <a:solidFill>
                  <a:schemeClr val="bg1"/>
                </a:solidFill>
              </a:rPr>
              <a:t>H</a:t>
            </a:r>
            <a:r>
              <a:rPr lang="en-PH" sz="2400" dirty="0"/>
              <a:t>YPER </a:t>
            </a:r>
            <a:r>
              <a:rPr lang="en-PH" sz="2400" dirty="0">
                <a:solidFill>
                  <a:schemeClr val="bg1"/>
                </a:solidFill>
              </a:rPr>
              <a:t>T</a:t>
            </a:r>
            <a:r>
              <a:rPr lang="en-PH" sz="2400" dirty="0"/>
              <a:t>EXT </a:t>
            </a:r>
            <a:r>
              <a:rPr lang="en-PH" sz="2400" dirty="0">
                <a:solidFill>
                  <a:schemeClr val="bg1"/>
                </a:solidFill>
              </a:rPr>
              <a:t>T</a:t>
            </a:r>
            <a:r>
              <a:rPr lang="en-PH" sz="2400" dirty="0"/>
              <a:t>RANSFER </a:t>
            </a:r>
            <a:r>
              <a:rPr lang="en-PH" sz="2400" dirty="0">
                <a:solidFill>
                  <a:schemeClr val="bg1"/>
                </a:solidFill>
              </a:rPr>
              <a:t>P</a:t>
            </a:r>
            <a:r>
              <a:rPr lang="en-PH" sz="2400" dirty="0"/>
              <a:t>ROTOCOL</a:t>
            </a:r>
          </a:p>
        </p:txBody>
      </p:sp>
      <p:sp>
        <p:nvSpPr>
          <p:cNvPr id="3" name="Title 2">
            <a:extLst>
              <a:ext uri="{FF2B5EF4-FFF2-40B4-BE49-F238E27FC236}">
                <a16:creationId xmlns="" xmlns:a16="http://schemas.microsoft.com/office/drawing/2014/main" id="{A7A372B1-FE83-22D3-ECA6-6FBD83330BEB}"/>
              </a:ext>
            </a:extLst>
          </p:cNvPr>
          <p:cNvSpPr>
            <a:spLocks noGrp="1"/>
          </p:cNvSpPr>
          <p:nvPr>
            <p:ph type="title" idx="2"/>
          </p:nvPr>
        </p:nvSpPr>
        <p:spPr>
          <a:xfrm flipH="1">
            <a:off x="6898930" y="1048614"/>
            <a:ext cx="1771279" cy="754500"/>
          </a:xfrm>
        </p:spPr>
        <p:txBody>
          <a:bodyPr/>
          <a:lstStyle/>
          <a:p>
            <a:r>
              <a:rPr lang="en-PH" sz="4400" dirty="0">
                <a:effectLst>
                  <a:outerShdw blurRad="38100" dist="38100" dir="2700000" algn="tl">
                    <a:srgbClr val="000000">
                      <a:alpha val="43137"/>
                    </a:srgbClr>
                  </a:outerShdw>
                </a:effectLst>
              </a:rPr>
              <a:t>H</a:t>
            </a:r>
            <a:r>
              <a:rPr lang="en-PH" sz="4400" dirty="0">
                <a:solidFill>
                  <a:schemeClr val="bg1"/>
                </a:solidFill>
                <a:effectLst>
                  <a:outerShdw blurRad="38100" dist="38100" dir="2700000" algn="tl">
                    <a:srgbClr val="000000">
                      <a:alpha val="43137"/>
                    </a:srgbClr>
                  </a:outerShdw>
                </a:effectLst>
              </a:rPr>
              <a:t>TT</a:t>
            </a:r>
            <a:r>
              <a:rPr lang="en-PH" sz="4400" dirty="0">
                <a:effectLst>
                  <a:outerShdw blurRad="38100" dist="38100" dir="2700000" algn="tl">
                    <a:srgbClr val="000000">
                      <a:alpha val="43137"/>
                    </a:srgbClr>
                  </a:outerShdw>
                </a:effectLst>
              </a:rPr>
              <a:t>P</a:t>
            </a:r>
          </a:p>
        </p:txBody>
      </p:sp>
      <p:sp>
        <p:nvSpPr>
          <p:cNvPr id="4" name="Subtitle 3">
            <a:extLst>
              <a:ext uri="{FF2B5EF4-FFF2-40B4-BE49-F238E27FC236}">
                <a16:creationId xmlns="" xmlns:a16="http://schemas.microsoft.com/office/drawing/2014/main" id="{3DF4D94E-AF0D-775D-EDD6-C535D062C002}"/>
              </a:ext>
            </a:extLst>
          </p:cNvPr>
          <p:cNvSpPr>
            <a:spLocks noGrp="1"/>
          </p:cNvSpPr>
          <p:nvPr>
            <p:ph type="subTitle" idx="1"/>
          </p:nvPr>
        </p:nvSpPr>
        <p:spPr>
          <a:xfrm>
            <a:off x="4786480" y="2815590"/>
            <a:ext cx="4224900" cy="536700"/>
          </a:xfrm>
        </p:spPr>
        <p:txBody>
          <a:bodyPr/>
          <a:lstStyle/>
          <a:p>
            <a:r>
              <a:rPr lang="en-US" dirty="0">
                <a:solidFill>
                  <a:schemeClr val="tx1">
                    <a:lumMod val="75000"/>
                  </a:schemeClr>
                </a:solidFill>
              </a:rPr>
              <a:t>The </a:t>
            </a:r>
            <a:r>
              <a:rPr lang="en-US" dirty="0">
                <a:solidFill>
                  <a:schemeClr val="bg1"/>
                </a:solidFill>
              </a:rPr>
              <a:t>Hypertext Transfer Protocol </a:t>
            </a:r>
            <a:r>
              <a:rPr lang="en-US" dirty="0">
                <a:solidFill>
                  <a:schemeClr val="tx1">
                    <a:lumMod val="75000"/>
                  </a:schemeClr>
                </a:solidFill>
              </a:rPr>
              <a:t>(</a:t>
            </a:r>
            <a:r>
              <a:rPr lang="en-US" dirty="0">
                <a:solidFill>
                  <a:schemeClr val="bg1"/>
                </a:solidFill>
              </a:rPr>
              <a:t>HTTP</a:t>
            </a:r>
            <a:r>
              <a:rPr lang="en-US" dirty="0">
                <a:solidFill>
                  <a:schemeClr val="tx1">
                    <a:lumMod val="75000"/>
                  </a:schemeClr>
                </a:solidFill>
              </a:rPr>
              <a:t>), which is used to load webpages via hypertext links, is the foundation of the World Wide Web. </a:t>
            </a:r>
            <a:r>
              <a:rPr lang="en-US" dirty="0">
                <a:solidFill>
                  <a:schemeClr val="bg1"/>
                </a:solidFill>
              </a:rPr>
              <a:t>HTTP</a:t>
            </a:r>
            <a:r>
              <a:rPr lang="en-US" dirty="0">
                <a:solidFill>
                  <a:schemeClr val="tx1">
                    <a:lumMod val="75000"/>
                  </a:schemeClr>
                </a:solidFill>
              </a:rPr>
              <a:t> is an application layer protocol that runs on top of other layers of the network protocol stack to transfer data between networked devices. A typical </a:t>
            </a:r>
            <a:r>
              <a:rPr lang="en-US" dirty="0">
                <a:solidFill>
                  <a:schemeClr val="bg1"/>
                </a:solidFill>
              </a:rPr>
              <a:t>HTTP</a:t>
            </a:r>
            <a:r>
              <a:rPr lang="en-US" dirty="0">
                <a:solidFill>
                  <a:schemeClr val="tx1">
                    <a:lumMod val="75000"/>
                  </a:schemeClr>
                </a:solidFill>
              </a:rPr>
              <a:t> flow starts with a client machine sending a request to a server, which then sends a response message</a:t>
            </a:r>
            <a:r>
              <a:rPr lang="en-US" sz="1600" dirty="0">
                <a:solidFill>
                  <a:schemeClr val="tx1">
                    <a:lumMod val="75000"/>
                  </a:schemeClr>
                </a:solidFill>
              </a:rPr>
              <a:t>.</a:t>
            </a:r>
            <a:endParaRPr lang="en-PH" sz="1600" dirty="0">
              <a:solidFill>
                <a:schemeClr val="tx1">
                  <a:lumMod val="75000"/>
                </a:schemeClr>
              </a:solidFill>
            </a:endParaRPr>
          </a:p>
        </p:txBody>
      </p:sp>
    </p:spTree>
    <p:extLst>
      <p:ext uri="{BB962C8B-B14F-4D97-AF65-F5344CB8AC3E}">
        <p14:creationId xmlns:p14="http://schemas.microsoft.com/office/powerpoint/2010/main" val="1296999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969D51-1D2E-6E84-EAD1-6F0909284179}"/>
              </a:ext>
            </a:extLst>
          </p:cNvPr>
          <p:cNvSpPr>
            <a:spLocks noGrp="1"/>
          </p:cNvSpPr>
          <p:nvPr>
            <p:ph type="ctrTitle"/>
          </p:nvPr>
        </p:nvSpPr>
        <p:spPr>
          <a:xfrm flipH="1">
            <a:off x="4408713" y="1574791"/>
            <a:ext cx="4683949" cy="873769"/>
          </a:xfrm>
        </p:spPr>
        <p:txBody>
          <a:bodyPr/>
          <a:lstStyle/>
          <a:p>
            <a:r>
              <a:rPr lang="en-PH" sz="2400" dirty="0">
                <a:solidFill>
                  <a:schemeClr val="bg1"/>
                </a:solidFill>
              </a:rPr>
              <a:t>H</a:t>
            </a:r>
            <a:r>
              <a:rPr lang="en-PH" sz="2400" dirty="0"/>
              <a:t>YPER </a:t>
            </a:r>
            <a:r>
              <a:rPr lang="en-PH" sz="2400" dirty="0">
                <a:solidFill>
                  <a:schemeClr val="bg1"/>
                </a:solidFill>
              </a:rPr>
              <a:t>T</a:t>
            </a:r>
            <a:r>
              <a:rPr lang="en-PH" sz="2400" dirty="0"/>
              <a:t>EXT </a:t>
            </a:r>
            <a:r>
              <a:rPr lang="en-PH" sz="2400" dirty="0">
                <a:solidFill>
                  <a:schemeClr val="bg1"/>
                </a:solidFill>
              </a:rPr>
              <a:t>T</a:t>
            </a:r>
            <a:r>
              <a:rPr lang="en-PH" sz="2400" dirty="0"/>
              <a:t>RANSFER </a:t>
            </a:r>
            <a:r>
              <a:rPr lang="en-PH" sz="2400" dirty="0">
                <a:solidFill>
                  <a:schemeClr val="bg1"/>
                </a:solidFill>
              </a:rPr>
              <a:t>P</a:t>
            </a:r>
            <a:r>
              <a:rPr lang="en-PH" sz="2400" dirty="0"/>
              <a:t>ROTOCOL </a:t>
            </a:r>
            <a:r>
              <a:rPr lang="en-PH" sz="2400" dirty="0">
                <a:solidFill>
                  <a:schemeClr val="bg1"/>
                </a:solidFill>
              </a:rPr>
              <a:t>S</a:t>
            </a:r>
            <a:r>
              <a:rPr lang="en-PH" sz="2400" dirty="0"/>
              <a:t>ECURE</a:t>
            </a:r>
          </a:p>
        </p:txBody>
      </p:sp>
      <p:sp>
        <p:nvSpPr>
          <p:cNvPr id="3" name="Title 2">
            <a:extLst>
              <a:ext uri="{FF2B5EF4-FFF2-40B4-BE49-F238E27FC236}">
                <a16:creationId xmlns="" xmlns:a16="http://schemas.microsoft.com/office/drawing/2014/main" id="{A7A372B1-FE83-22D3-ECA6-6FBD83330BEB}"/>
              </a:ext>
            </a:extLst>
          </p:cNvPr>
          <p:cNvSpPr>
            <a:spLocks noGrp="1"/>
          </p:cNvSpPr>
          <p:nvPr>
            <p:ph type="title" idx="2"/>
          </p:nvPr>
        </p:nvSpPr>
        <p:spPr>
          <a:xfrm flipH="1">
            <a:off x="6167120" y="608261"/>
            <a:ext cx="2714170" cy="754500"/>
          </a:xfrm>
        </p:spPr>
        <p:txBody>
          <a:bodyPr/>
          <a:lstStyle/>
          <a:p>
            <a:r>
              <a:rPr lang="en-PH" sz="4400" dirty="0" smtClean="0">
                <a:effectLst>
                  <a:outerShdw blurRad="38100" dist="38100" dir="2700000" algn="tl">
                    <a:srgbClr val="000000">
                      <a:alpha val="43137"/>
                    </a:srgbClr>
                  </a:outerShdw>
                </a:effectLst>
              </a:rPr>
              <a:t>H</a:t>
            </a:r>
            <a:r>
              <a:rPr lang="en-PH" sz="4400" dirty="0" smtClean="0">
                <a:solidFill>
                  <a:schemeClr val="bg1"/>
                </a:solidFill>
                <a:effectLst>
                  <a:outerShdw blurRad="38100" dist="38100" dir="2700000" algn="tl">
                    <a:srgbClr val="000000">
                      <a:alpha val="43137"/>
                    </a:srgbClr>
                  </a:outerShdw>
                </a:effectLst>
              </a:rPr>
              <a:t>TT</a:t>
            </a:r>
            <a:r>
              <a:rPr lang="en-PH" sz="4400" dirty="0" smtClean="0">
                <a:effectLst>
                  <a:outerShdw blurRad="38100" dist="38100" dir="2700000" algn="tl">
                    <a:srgbClr val="000000">
                      <a:alpha val="43137"/>
                    </a:srgbClr>
                  </a:outerShdw>
                </a:effectLst>
              </a:rPr>
              <a:t>P</a:t>
            </a:r>
            <a:r>
              <a:rPr lang="en-PH" sz="4400" dirty="0" smtClean="0">
                <a:solidFill>
                  <a:schemeClr val="bg1"/>
                </a:solidFill>
                <a:effectLst>
                  <a:outerShdw blurRad="38100" dist="38100" dir="2700000" algn="tl">
                    <a:srgbClr val="000000">
                      <a:alpha val="43137"/>
                    </a:srgbClr>
                  </a:outerShdw>
                </a:effectLst>
              </a:rPr>
              <a:t>S</a:t>
            </a:r>
            <a:endParaRPr lang="en-PH" sz="4400" dirty="0">
              <a:solidFill>
                <a:schemeClr val="bg1"/>
              </a:solidFill>
              <a:effectLst>
                <a:outerShdw blurRad="38100" dist="38100" dir="2700000" algn="tl">
                  <a:srgbClr val="000000">
                    <a:alpha val="43137"/>
                  </a:srgbClr>
                </a:outerShdw>
              </a:effectLst>
            </a:endParaRPr>
          </a:p>
        </p:txBody>
      </p:sp>
      <p:sp>
        <p:nvSpPr>
          <p:cNvPr id="4" name="Subtitle 3">
            <a:extLst>
              <a:ext uri="{FF2B5EF4-FFF2-40B4-BE49-F238E27FC236}">
                <a16:creationId xmlns="" xmlns:a16="http://schemas.microsoft.com/office/drawing/2014/main" id="{3DF4D94E-AF0D-775D-EDD6-C535D062C002}"/>
              </a:ext>
            </a:extLst>
          </p:cNvPr>
          <p:cNvSpPr>
            <a:spLocks noGrp="1"/>
          </p:cNvSpPr>
          <p:nvPr>
            <p:ph type="subTitle" idx="1"/>
          </p:nvPr>
        </p:nvSpPr>
        <p:spPr>
          <a:xfrm>
            <a:off x="4867762" y="2571750"/>
            <a:ext cx="4224900" cy="536700"/>
          </a:xfrm>
        </p:spPr>
        <p:txBody>
          <a:bodyPr/>
          <a:lstStyle/>
          <a:p>
            <a:r>
              <a:rPr lang="en-US" dirty="0">
                <a:solidFill>
                  <a:schemeClr val="tx1">
                    <a:lumMod val="75000"/>
                  </a:schemeClr>
                </a:solidFill>
              </a:rPr>
              <a:t>The secure version of </a:t>
            </a:r>
            <a:r>
              <a:rPr lang="en-US" dirty="0">
                <a:solidFill>
                  <a:schemeClr val="bg1"/>
                </a:solidFill>
              </a:rPr>
              <a:t>HTTPS </a:t>
            </a:r>
            <a:r>
              <a:rPr lang="en-US" dirty="0">
                <a:solidFill>
                  <a:schemeClr val="tx1">
                    <a:lumMod val="75000"/>
                  </a:schemeClr>
                </a:solidFill>
              </a:rPr>
              <a:t>- </a:t>
            </a:r>
            <a:r>
              <a:rPr lang="en-US" dirty="0">
                <a:solidFill>
                  <a:schemeClr val="bg1"/>
                </a:solidFill>
              </a:rPr>
              <a:t>Hypertext Transfer Protocol Secure,</a:t>
            </a:r>
            <a:r>
              <a:rPr lang="en-US" dirty="0">
                <a:solidFill>
                  <a:schemeClr val="tx1">
                    <a:lumMod val="75000"/>
                  </a:schemeClr>
                </a:solidFill>
              </a:rPr>
              <a:t> which is the primary protocol used to send data between a web browser and a website, is known as </a:t>
            </a:r>
            <a:r>
              <a:rPr lang="en-US" dirty="0">
                <a:solidFill>
                  <a:schemeClr val="bg1"/>
                </a:solidFill>
              </a:rPr>
              <a:t>HTTPS</a:t>
            </a:r>
            <a:r>
              <a:rPr lang="en-US" dirty="0">
                <a:solidFill>
                  <a:schemeClr val="tx1">
                    <a:lumMod val="75000"/>
                  </a:schemeClr>
                </a:solidFill>
              </a:rPr>
              <a:t>. </a:t>
            </a:r>
            <a:r>
              <a:rPr lang="en-US" dirty="0">
                <a:solidFill>
                  <a:schemeClr val="bg1"/>
                </a:solidFill>
              </a:rPr>
              <a:t>HTTPS</a:t>
            </a:r>
            <a:r>
              <a:rPr lang="en-US" dirty="0">
                <a:solidFill>
                  <a:schemeClr val="tx1">
                    <a:lumMod val="75000"/>
                  </a:schemeClr>
                </a:solidFill>
              </a:rPr>
              <a:t> is encrypted to increase data transfer security. This is especially important when users send sensitive data, such as when they log into a bank account, email service, or health insurance provider</a:t>
            </a:r>
            <a:r>
              <a:rPr lang="en-US" sz="1600" dirty="0">
                <a:solidFill>
                  <a:schemeClr val="tx1">
                    <a:lumMod val="75000"/>
                  </a:schemeClr>
                </a:solidFill>
              </a:rPr>
              <a:t>.</a:t>
            </a:r>
            <a:endParaRPr lang="en-PH" sz="1600" dirty="0">
              <a:solidFill>
                <a:schemeClr val="tx1">
                  <a:lumMod val="75000"/>
                </a:schemeClr>
              </a:solidFill>
            </a:endParaRPr>
          </a:p>
        </p:txBody>
      </p:sp>
    </p:spTree>
    <p:extLst>
      <p:ext uri="{BB962C8B-B14F-4D97-AF65-F5344CB8AC3E}">
        <p14:creationId xmlns:p14="http://schemas.microsoft.com/office/powerpoint/2010/main" val="1241986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584630" y="760207"/>
            <a:ext cx="5228046" cy="679013"/>
          </a:xfrm>
        </p:spPr>
        <p:txBody>
          <a:bodyPr/>
          <a:lstStyle/>
          <a:p>
            <a:r>
              <a:rPr lang="en-PH" sz="3600" dirty="0">
                <a:effectLst>
                  <a:outerShdw blurRad="38100" dist="38100" dir="2700000" algn="tl">
                    <a:srgbClr val="000000">
                      <a:alpha val="43137"/>
                    </a:srgbClr>
                  </a:outerShdw>
                </a:effectLst>
              </a:rPr>
              <a:t>TRAN</a:t>
            </a:r>
            <a:r>
              <a:rPr lang="en-PH" sz="3600" dirty="0">
                <a:solidFill>
                  <a:schemeClr val="bg1"/>
                </a:solidFill>
                <a:effectLst>
                  <a:outerShdw blurRad="38100" dist="38100" dir="2700000" algn="tl">
                    <a:srgbClr val="000000">
                      <a:alpha val="43137"/>
                    </a:srgbClr>
                  </a:outerShdw>
                </a:effectLst>
              </a:rPr>
              <a:t>SPORT </a:t>
            </a:r>
            <a:r>
              <a:rPr lang="en-PH" sz="3600" dirty="0">
                <a:effectLst>
                  <a:outerShdw blurRad="38100" dist="38100" dir="2700000" algn="tl">
                    <a:srgbClr val="000000">
                      <a:alpha val="43137"/>
                    </a:srgbClr>
                  </a:outerShdw>
                </a:effectLst>
              </a:rPr>
              <a:t>LAYER</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738886" y="1439220"/>
            <a:ext cx="5073790" cy="2857116"/>
          </a:xfrm>
        </p:spPr>
        <p:txBody>
          <a:bodyPr/>
          <a:lstStyle/>
          <a:p>
            <a:pPr algn="just"/>
            <a:r>
              <a:rPr lang="en-US" sz="1200" dirty="0">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sz="1100" dirty="0">
                <a:latin typeface="Roboto Condensed Light" panose="02000000000000000000" pitchFamily="2" charset="0"/>
                <a:ea typeface="Roboto Condensed Light" panose="02000000000000000000" pitchFamily="2" charset="0"/>
                <a:cs typeface="Roboto Condensed Light" panose="02000000000000000000" pitchFamily="2" charset="0"/>
              </a:rPr>
              <a:t>transport layer in computer networking refers to a conceptual division of protocols in the network stack's tiered design, as defined by the OSI model and the Internet protocol </a:t>
            </a:r>
            <a:r>
              <a:rPr lang="en-US" sz="1200" dirty="0">
                <a:latin typeface="Roboto Condensed Light" panose="02000000000000000000" pitchFamily="2" charset="0"/>
                <a:ea typeface="Roboto Condensed Light" panose="02000000000000000000" pitchFamily="2" charset="0"/>
                <a:cs typeface="Roboto Condensed Light" panose="02000000000000000000" pitchFamily="2" charset="0"/>
              </a:rPr>
              <a:t>suite. This layer's protocols provide end-to-end communication services to applications. It provides services such as dependability, flow control, multiplexing, and connection-oriented communication. The OSI model of general networking and the implementation specifics and semantics of the transport layer of the Internet protocol suite,[1] which serves as the Internet's backbone, are distinct. All of the protocols used in this layer of the Internet today have their origins in the development of TCP/IP. While numbered layers are not used in the OSI model, the transport layer is commonly referred to as Layer 4, or L4.</a:t>
            </a:r>
            <a:endParaRPr lang="en-PH" sz="12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 name="Picture 2" descr="Four labelled stacked blocks. The blue block labelled &quot;transport&quot; is the second from the top.">
            <a:extLst>
              <a:ext uri="{FF2B5EF4-FFF2-40B4-BE49-F238E27FC236}">
                <a16:creationId xmlns="" xmlns:a16="http://schemas.microsoft.com/office/drawing/2014/main" id="{4C8D382D-C8F8-4602-6BF3-1ADEA5022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340" y="1752910"/>
            <a:ext cx="2977107" cy="202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978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66CE4-9522-F8DB-826B-2867883F111C}"/>
              </a:ext>
            </a:extLst>
          </p:cNvPr>
          <p:cNvSpPr>
            <a:spLocks noGrp="1"/>
          </p:cNvSpPr>
          <p:nvPr>
            <p:ph type="ctrTitle"/>
          </p:nvPr>
        </p:nvSpPr>
        <p:spPr>
          <a:xfrm>
            <a:off x="857013" y="672267"/>
            <a:ext cx="5388429" cy="716653"/>
          </a:xfrm>
        </p:spPr>
        <p:txBody>
          <a:bodyPr/>
          <a:lstStyle/>
          <a:p>
            <a:r>
              <a:rPr lang="en-PH" sz="3600" dirty="0">
                <a:effectLst>
                  <a:outerShdw blurRad="38100" dist="38100" dir="2700000" algn="tl">
                    <a:srgbClr val="000000">
                      <a:alpha val="43137"/>
                    </a:srgbClr>
                  </a:outerShdw>
                </a:effectLst>
              </a:rPr>
              <a:t>INTER</a:t>
            </a:r>
            <a:r>
              <a:rPr lang="en-PH" sz="3600" dirty="0">
                <a:solidFill>
                  <a:schemeClr val="bg1"/>
                </a:solidFill>
                <a:effectLst>
                  <a:outerShdw blurRad="38100" dist="38100" dir="2700000" algn="tl">
                    <a:srgbClr val="000000">
                      <a:alpha val="43137"/>
                    </a:srgbClr>
                  </a:outerShdw>
                </a:effectLst>
              </a:rPr>
              <a:t>CONNECTING </a:t>
            </a:r>
            <a:r>
              <a:rPr lang="en-PH" sz="3600" dirty="0">
                <a:effectLst>
                  <a:outerShdw blurRad="38100" dist="38100" dir="2700000" algn="tl">
                    <a:srgbClr val="000000">
                      <a:alpha val="43137"/>
                    </a:srgbClr>
                  </a:outerShdw>
                </a:effectLst>
              </a:rPr>
              <a:t>LAYER</a:t>
            </a:r>
          </a:p>
        </p:txBody>
      </p:sp>
      <p:sp>
        <p:nvSpPr>
          <p:cNvPr id="3" name="Subtitle 2">
            <a:extLst>
              <a:ext uri="{FF2B5EF4-FFF2-40B4-BE49-F238E27FC236}">
                <a16:creationId xmlns="" xmlns:a16="http://schemas.microsoft.com/office/drawing/2014/main" id="{47387728-BC63-7876-976B-2F788FA061FF}"/>
              </a:ext>
            </a:extLst>
          </p:cNvPr>
          <p:cNvSpPr>
            <a:spLocks noGrp="1"/>
          </p:cNvSpPr>
          <p:nvPr>
            <p:ph type="subTitle" idx="1"/>
          </p:nvPr>
        </p:nvSpPr>
        <p:spPr>
          <a:xfrm>
            <a:off x="827314" y="2499359"/>
            <a:ext cx="7670691" cy="1534886"/>
          </a:xfrm>
        </p:spPr>
        <p:txBody>
          <a:bodyPr/>
          <a:lstStyle/>
          <a:p>
            <a:pPr algn="just"/>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This layer aids in the encapsulation of data in packets known as IP datagrams. They have access to the source and destination IP addresses that are sent to hosts via the network. Additionally, they provide IP datagram routing with IP address markings. The interconnecting layer (</a:t>
            </a:r>
            <a:r>
              <a:rPr lang="en-US"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ICL</a:t>
            </a:r>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 which electrically connects two </a:t>
            </a:r>
            <a:r>
              <a:rPr lang="en-US"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subcells</a:t>
            </a:r>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 in tandem OSCs, is critical for determining the device's performance and repeatability. We begin this review paper by providing a brief overview of the ICL specifications and operational mechanism.</a:t>
            </a:r>
            <a:endParaRPr lang="en-PH"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582767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9"/>
          <p:cNvSpPr txBox="1">
            <a:spLocks noGrp="1"/>
          </p:cNvSpPr>
          <p:nvPr>
            <p:ph type="ctrTitle"/>
          </p:nvPr>
        </p:nvSpPr>
        <p:spPr>
          <a:xfrm flipH="1">
            <a:off x="359849" y="223204"/>
            <a:ext cx="572154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effectLst>
                  <a:outerShdw blurRad="38100" dist="38100" dir="2700000" algn="tl">
                    <a:srgbClr val="000000">
                      <a:alpha val="43137"/>
                    </a:srgbClr>
                  </a:outerShdw>
                </a:effectLst>
              </a:rPr>
              <a:t>SEVEN </a:t>
            </a:r>
            <a:r>
              <a:rPr lang="en-US" dirty="0">
                <a:solidFill>
                  <a:schemeClr val="bg1"/>
                </a:solidFill>
                <a:effectLst>
                  <a:outerShdw blurRad="38100" dist="38100" dir="2700000" algn="tl">
                    <a:srgbClr val="000000">
                      <a:alpha val="43137"/>
                    </a:srgbClr>
                  </a:outerShdw>
                </a:effectLst>
              </a:rPr>
              <a:t>TYPES</a:t>
            </a:r>
            <a:r>
              <a:rPr lang="en-US" dirty="0">
                <a:effectLst>
                  <a:outerShdw blurRad="38100" dist="38100" dir="2700000" algn="tl">
                    <a:srgbClr val="000000">
                      <a:alpha val="43137"/>
                    </a:srgbClr>
                  </a:outerShdw>
                </a:effectLst>
              </a:rPr>
              <a:t> </a:t>
            </a:r>
            <a:br>
              <a:rPr lang="en-US" dirty="0">
                <a:effectLst>
                  <a:outerShdw blurRad="38100" dist="38100" dir="2700000" algn="tl">
                    <a:srgbClr val="000000">
                      <a:alpha val="43137"/>
                    </a:srgbClr>
                  </a:outerShdw>
                </a:effectLst>
              </a:rPr>
            </a:br>
            <a:r>
              <a:rPr lang="en-US" dirty="0">
                <a:solidFill>
                  <a:schemeClr val="tx1"/>
                </a:solidFill>
                <a:effectLst>
                  <a:outerShdw blurRad="38100" dist="38100" dir="2700000" algn="tl">
                    <a:srgbClr val="000000">
                      <a:alpha val="43137"/>
                    </a:srgbClr>
                  </a:outerShdw>
                </a:effectLst>
              </a:rPr>
              <a:t>LAYER</a:t>
            </a:r>
            <a:endParaRPr dirty="0">
              <a:solidFill>
                <a:schemeClr val="tx1"/>
              </a:solidFill>
              <a:effectLst>
                <a:outerShdw blurRad="38100" dist="38100" dir="2700000" algn="tl">
                  <a:srgbClr val="000000">
                    <a:alpha val="43137"/>
                  </a:srgbClr>
                </a:outerShdw>
              </a:effectLst>
            </a:endParaRPr>
          </a:p>
        </p:txBody>
      </p:sp>
      <p:sp>
        <p:nvSpPr>
          <p:cNvPr id="540" name="Google Shape;540;p69"/>
          <p:cNvSpPr txBox="1">
            <a:spLocks noGrp="1"/>
          </p:cNvSpPr>
          <p:nvPr>
            <p:ph type="subTitle" idx="1"/>
          </p:nvPr>
        </p:nvSpPr>
        <p:spPr>
          <a:xfrm>
            <a:off x="0" y="4683191"/>
            <a:ext cx="2590184" cy="438534"/>
          </a:xfrm>
          <a:prstGeom prst="rect">
            <a:avLst/>
          </a:prstGeom>
        </p:spPr>
        <p:txBody>
          <a:bodyPr spcFirstLastPara="1" wrap="square" lIns="91425" tIns="91425" rIns="91425" bIns="91425" anchor="t" anchorCtr="0">
            <a:noAutofit/>
          </a:bodyPr>
          <a:lstStyle/>
          <a:p>
            <a:r>
              <a:rPr lang="en-US" sz="1400" dirty="0">
                <a:solidFill>
                  <a:schemeClr val="accent6">
                    <a:lumMod val="50000"/>
                  </a:schemeClr>
                </a:solidFill>
                <a:latin typeface="Century Gothic" panose="020B0502020202020204" pitchFamily="34" charset="0"/>
              </a:rPr>
              <a:t>MY </a:t>
            </a:r>
            <a:r>
              <a:rPr lang="en-US" sz="1400" dirty="0">
                <a:solidFill>
                  <a:schemeClr val="bg1"/>
                </a:solidFill>
                <a:latin typeface="Century Gothic" panose="020B0502020202020204" pitchFamily="34" charset="0"/>
              </a:rPr>
              <a:t>DEAR GREAT </a:t>
            </a:r>
            <a:r>
              <a:rPr lang="en-US" sz="1400" dirty="0">
                <a:solidFill>
                  <a:schemeClr val="accent6">
                    <a:lumMod val="50000"/>
                  </a:schemeClr>
                </a:solidFill>
                <a:latin typeface="Century Gothic" panose="020B0502020202020204" pitchFamily="34" charset="0"/>
              </a:rPr>
              <a:t>TEACHER</a:t>
            </a:r>
          </a:p>
        </p:txBody>
      </p:sp>
      <p:cxnSp>
        <p:nvCxnSpPr>
          <p:cNvPr id="541" name="Google Shape;541;p69"/>
          <p:cNvCxnSpPr/>
          <p:nvPr/>
        </p:nvCxnSpPr>
        <p:spPr>
          <a:xfrm>
            <a:off x="0" y="4623321"/>
            <a:ext cx="1676700" cy="0"/>
          </a:xfrm>
          <a:prstGeom prst="straightConnector1">
            <a:avLst/>
          </a:prstGeom>
          <a:noFill/>
          <a:ln w="9525" cap="flat" cmpd="sng">
            <a:solidFill>
              <a:schemeClr val="dk2"/>
            </a:solidFill>
            <a:prstDash val="solid"/>
            <a:round/>
            <a:headEnd type="none" w="med" len="med"/>
            <a:tailEnd type="none" w="med" len="med"/>
          </a:ln>
        </p:spPr>
      </p:cxnSp>
      <p:pic>
        <p:nvPicPr>
          <p:cNvPr id="2" name="Picture 1">
            <a:extLst>
              <a:ext uri="{FF2B5EF4-FFF2-40B4-BE49-F238E27FC236}">
                <a16:creationId xmlns="" xmlns:a16="http://schemas.microsoft.com/office/drawing/2014/main" id="{20EA5E31-B0E1-DD80-E9A4-9ED27A5D8E54}"/>
              </a:ext>
            </a:extLst>
          </p:cNvPr>
          <p:cNvPicPr>
            <a:picLocks noChangeAspect="1"/>
          </p:cNvPicPr>
          <p:nvPr/>
        </p:nvPicPr>
        <p:blipFill>
          <a:blip r:embed="rId4"/>
          <a:stretch>
            <a:fillRect/>
          </a:stretch>
        </p:blipFill>
        <p:spPr>
          <a:xfrm>
            <a:off x="359849" y="2044059"/>
            <a:ext cx="3025608" cy="2314094"/>
          </a:xfrm>
          <a:prstGeom prst="rect">
            <a:avLst/>
          </a:prstGeom>
        </p:spPr>
      </p:pic>
      <p:grpSp>
        <p:nvGrpSpPr>
          <p:cNvPr id="542" name="Google Shape;542;p69"/>
          <p:cNvGrpSpPr/>
          <p:nvPr/>
        </p:nvGrpSpPr>
        <p:grpSpPr>
          <a:xfrm>
            <a:off x="8089940" y="561326"/>
            <a:ext cx="423413" cy="421569"/>
            <a:chOff x="7703675" y="2541175"/>
            <a:chExt cx="499425" cy="497250"/>
          </a:xfrm>
        </p:grpSpPr>
        <p:sp>
          <p:nvSpPr>
            <p:cNvPr id="543" name="Google Shape;543;p6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 xmlns:a16="http://schemas.microsoft.com/office/drawing/2014/main" id="{4756F4CD-6B18-930A-547D-2405171B846B}"/>
              </a:ext>
            </a:extLst>
          </p:cNvPr>
          <p:cNvSpPr txBox="1"/>
          <p:nvPr/>
        </p:nvSpPr>
        <p:spPr>
          <a:xfrm>
            <a:off x="683866" y="2466448"/>
            <a:ext cx="2249334" cy="1200329"/>
          </a:xfrm>
          <a:prstGeom prst="rect">
            <a:avLst/>
          </a:prstGeom>
          <a:noFill/>
        </p:spPr>
        <p:txBody>
          <a:bodyPr wrap="none" rtlCol="0">
            <a:spAutoFit/>
          </a:bodyPr>
          <a:lstStyle/>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PHYSICAL LAYER</a:t>
            </a:r>
          </a:p>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DATA LINK LAYER</a:t>
            </a:r>
          </a:p>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NETWORK LAYER </a:t>
            </a:r>
          </a:p>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SESSION LAYER</a:t>
            </a:r>
          </a:p>
        </p:txBody>
      </p:sp>
      <p:pic>
        <p:nvPicPr>
          <p:cNvPr id="4" name="Picture 3">
            <a:extLst>
              <a:ext uri="{FF2B5EF4-FFF2-40B4-BE49-F238E27FC236}">
                <a16:creationId xmlns="" xmlns:a16="http://schemas.microsoft.com/office/drawing/2014/main" id="{22067031-4CD2-C642-29F5-3A97F5D86194}"/>
              </a:ext>
            </a:extLst>
          </p:cNvPr>
          <p:cNvPicPr>
            <a:picLocks noChangeAspect="1"/>
          </p:cNvPicPr>
          <p:nvPr/>
        </p:nvPicPr>
        <p:blipFill>
          <a:blip r:embed="rId4"/>
          <a:stretch>
            <a:fillRect/>
          </a:stretch>
        </p:blipFill>
        <p:spPr>
          <a:xfrm>
            <a:off x="3715886" y="2044059"/>
            <a:ext cx="3025608" cy="2314094"/>
          </a:xfrm>
          <a:prstGeom prst="rect">
            <a:avLst/>
          </a:prstGeom>
        </p:spPr>
      </p:pic>
      <p:sp>
        <p:nvSpPr>
          <p:cNvPr id="5" name="TextBox 4">
            <a:extLst>
              <a:ext uri="{FF2B5EF4-FFF2-40B4-BE49-F238E27FC236}">
                <a16:creationId xmlns="" xmlns:a16="http://schemas.microsoft.com/office/drawing/2014/main" id="{ABB5E459-C600-78EC-9330-ABA1C3E0D0B7}"/>
              </a:ext>
            </a:extLst>
          </p:cNvPr>
          <p:cNvSpPr txBox="1"/>
          <p:nvPr/>
        </p:nvSpPr>
        <p:spPr>
          <a:xfrm>
            <a:off x="3828306" y="2604947"/>
            <a:ext cx="2800767" cy="923330"/>
          </a:xfrm>
          <a:prstGeom prst="rect">
            <a:avLst/>
          </a:prstGeom>
          <a:noFill/>
        </p:spPr>
        <p:txBody>
          <a:bodyPr wrap="none" rtlCol="0">
            <a:spAutoFit/>
          </a:bodyPr>
          <a:lstStyle/>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TRANSPORT LAYER</a:t>
            </a:r>
          </a:p>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PRESENTATION LAYER</a:t>
            </a:r>
          </a:p>
          <a:p>
            <a:r>
              <a:rPr lang="en-PH" sz="1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APPLICATION LAYER </a:t>
            </a:r>
          </a:p>
        </p:txBody>
      </p:sp>
    </p:spTree>
    <p:extLst>
      <p:ext uri="{BB962C8B-B14F-4D97-AF65-F5344CB8AC3E}">
        <p14:creationId xmlns:p14="http://schemas.microsoft.com/office/powerpoint/2010/main" val="38913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1"/>
                                        </p:tgtEl>
                                        <p:attrNameLst>
                                          <p:attrName>style.visibility</p:attrName>
                                        </p:attrNameLst>
                                      </p:cBhvr>
                                      <p:to>
                                        <p:strVal val="visible"/>
                                      </p:to>
                                    </p:set>
                                    <p:anim calcmode="lin" valueType="num">
                                      <p:cBhvr additive="base">
                                        <p:cTn id="7"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PL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P</a:t>
            </a:r>
            <a:r>
              <a:rPr lang="en-PH" sz="3200" dirty="0">
                <a:effectLst>
                  <a:outerShdw blurRad="38100" dist="38100" dir="2700000" algn="tl">
                    <a:srgbClr val="000000">
                      <a:alpha val="43137"/>
                    </a:srgbClr>
                  </a:outerShdw>
                </a:effectLst>
              </a:rPr>
              <a:t>HYSICAL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4919100" y="1008814"/>
            <a:ext cx="4224900" cy="1759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tx1">
                    <a:lumMod val="75000"/>
                  </a:schemeClr>
                </a:solidFill>
              </a:rPr>
              <a:t>The </a:t>
            </a:r>
            <a:r>
              <a:rPr lang="en-US" sz="1200" dirty="0">
                <a:solidFill>
                  <a:schemeClr val="bg1"/>
                </a:solidFill>
              </a:rPr>
              <a:t>Physical Layer </a:t>
            </a:r>
            <a:r>
              <a:rPr lang="en-US" sz="1200" dirty="0">
                <a:solidFill>
                  <a:schemeClr val="tx1">
                    <a:lumMod val="75000"/>
                  </a:schemeClr>
                </a:solidFill>
              </a:rPr>
              <a:t>is in charge of sending and receiving unstructured raw data between a device like a network interface controller, Ethernet hub, or network switch and a physical transmission medium. It is responsible for converting digital bits into electrical, radio, or optical signals. Layer specifications define voltage levels, voltage change timing, physical data rates, maximum transmission distances, modulation scheme, channel access method, and physical connectors. For wireless devices, this includes pin layout, voltages, line impedance, cable specifications, signal timing, and frequency. Bit rate control occurs at the physical layer, and transmission modes include simplex, half duplex, and full duplex. A network topology can be used to describe the components of a </a:t>
            </a:r>
            <a:r>
              <a:rPr lang="en-US" sz="1200" dirty="0">
                <a:solidFill>
                  <a:schemeClr val="bg1"/>
                </a:solidFill>
              </a:rPr>
              <a:t>physical layer</a:t>
            </a:r>
            <a:r>
              <a:rPr lang="en-US" sz="1200" dirty="0">
                <a:solidFill>
                  <a:schemeClr val="tx1">
                    <a:lumMod val="75000"/>
                  </a:schemeClr>
                </a:solidFill>
              </a:rPr>
              <a:t>.</a:t>
            </a:r>
            <a:endParaRPr lang="en-US" sz="11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838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DLL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D</a:t>
            </a:r>
            <a:r>
              <a:rPr lang="en-PH" sz="3200" dirty="0">
                <a:solidFill>
                  <a:schemeClr val="tx1">
                    <a:lumMod val="75000"/>
                  </a:schemeClr>
                </a:solidFill>
                <a:effectLst>
                  <a:outerShdw blurRad="38100" dist="38100" dir="2700000" algn="tl">
                    <a:srgbClr val="000000">
                      <a:alpha val="43137"/>
                    </a:srgbClr>
                  </a:outerShdw>
                </a:effectLst>
              </a:rPr>
              <a:t>ATA</a:t>
            </a:r>
            <a:r>
              <a:rPr lang="en-PH" sz="3200" dirty="0">
                <a:solidFill>
                  <a:schemeClr val="bg1"/>
                </a:solidFill>
                <a:effectLst>
                  <a:outerShdw blurRad="38100" dist="38100" dir="2700000" algn="tl">
                    <a:srgbClr val="000000">
                      <a:alpha val="43137"/>
                    </a:srgbClr>
                  </a:outerShdw>
                </a:effectLst>
              </a:rPr>
              <a:t> L</a:t>
            </a:r>
            <a:r>
              <a:rPr lang="en-PH" sz="3200" dirty="0">
                <a:solidFill>
                  <a:schemeClr val="tx1">
                    <a:lumMod val="75000"/>
                  </a:schemeClr>
                </a:solidFill>
                <a:effectLst>
                  <a:outerShdw blurRad="38100" dist="38100" dir="2700000" algn="tl">
                    <a:srgbClr val="000000">
                      <a:alpha val="43137"/>
                    </a:srgbClr>
                  </a:outerShdw>
                </a:effectLst>
              </a:rPr>
              <a:t>INK</a:t>
            </a:r>
            <a:r>
              <a:rPr lang="en-PH" sz="3200" dirty="0">
                <a:effectLst>
                  <a:outerShdw blurRad="38100" dist="38100" dir="2700000" algn="tl">
                    <a:srgbClr val="000000">
                      <a:alpha val="43137"/>
                    </a:srgbClr>
                  </a:outerShdw>
                </a:effectLst>
              </a:rPr>
              <a:t>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1752602"/>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75000"/>
                  </a:schemeClr>
                </a:solidFill>
              </a:rPr>
              <a:t>The </a:t>
            </a:r>
            <a:r>
              <a:rPr lang="en-US" dirty="0">
                <a:solidFill>
                  <a:schemeClr val="bg1"/>
                </a:solidFill>
              </a:rPr>
              <a:t>data link layer </a:t>
            </a:r>
            <a:r>
              <a:rPr lang="en-US" dirty="0">
                <a:solidFill>
                  <a:schemeClr val="tx1">
                    <a:lumMod val="75000"/>
                  </a:schemeClr>
                </a:solidFill>
              </a:rPr>
              <a:t>enables node-to-node data transfer—a connection between two directly connected nodes. It detects and possibly corrects errors that may occur in the physical layer. It specifies the protocol for establishing and terminating a connection between two physically connected devices. It also defines the protocol for flow control between them..</a:t>
            </a:r>
            <a:endParaRPr lang="en-US" sz="12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34700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ICL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I</a:t>
            </a:r>
            <a:r>
              <a:rPr lang="en-PH" sz="3200" dirty="0">
                <a:effectLst>
                  <a:outerShdw blurRad="38100" dist="38100" dir="2700000" algn="tl">
                    <a:srgbClr val="000000">
                      <a:alpha val="43137"/>
                    </a:srgbClr>
                  </a:outerShdw>
                </a:effectLst>
              </a:rPr>
              <a:t>NTER</a:t>
            </a:r>
            <a:r>
              <a:rPr lang="en-PH" sz="3200" dirty="0">
                <a:solidFill>
                  <a:schemeClr val="bg1"/>
                </a:solidFill>
                <a:effectLst>
                  <a:outerShdw blurRad="38100" dist="38100" dir="2700000" algn="tl">
                    <a:srgbClr val="000000">
                      <a:alpha val="43137"/>
                    </a:srgbClr>
                  </a:outerShdw>
                </a:effectLst>
              </a:rPr>
              <a:t>C</a:t>
            </a:r>
            <a:r>
              <a:rPr lang="en-PH" sz="3200" dirty="0">
                <a:effectLst>
                  <a:outerShdw blurRad="38100" dist="38100" dir="2700000" algn="tl">
                    <a:srgbClr val="000000">
                      <a:alpha val="43137"/>
                    </a:srgbClr>
                  </a:outerShdw>
                </a:effectLst>
              </a:rPr>
              <a:t>ONNECTING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05214" y="1796145"/>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lumMod val="75000"/>
                  </a:schemeClr>
                </a:solidFill>
              </a:rPr>
              <a:t>The </a:t>
            </a:r>
            <a:r>
              <a:rPr lang="en-US" sz="1800" dirty="0">
                <a:solidFill>
                  <a:schemeClr val="bg1"/>
                </a:solidFill>
              </a:rPr>
              <a:t>interconnecting layer </a:t>
            </a:r>
            <a:r>
              <a:rPr lang="en-US" sz="1800" dirty="0">
                <a:solidFill>
                  <a:schemeClr val="tx1">
                    <a:lumMod val="75000"/>
                  </a:schemeClr>
                </a:solidFill>
              </a:rPr>
              <a:t>(</a:t>
            </a:r>
            <a:r>
              <a:rPr lang="en-US" sz="1800" dirty="0">
                <a:solidFill>
                  <a:schemeClr val="bg1"/>
                </a:solidFill>
              </a:rPr>
              <a:t>ICL</a:t>
            </a:r>
            <a:r>
              <a:rPr lang="en-US" sz="1800" dirty="0">
                <a:solidFill>
                  <a:schemeClr val="tx1">
                    <a:lumMod val="75000"/>
                  </a:schemeClr>
                </a:solidFill>
              </a:rPr>
              <a:t>) electrically connects two </a:t>
            </a:r>
            <a:r>
              <a:rPr lang="en-US" sz="1800" dirty="0" err="1">
                <a:solidFill>
                  <a:schemeClr val="tx1">
                    <a:lumMod val="75000"/>
                  </a:schemeClr>
                </a:solidFill>
              </a:rPr>
              <a:t>subcells</a:t>
            </a:r>
            <a:r>
              <a:rPr lang="en-US" sz="1800" dirty="0">
                <a:solidFill>
                  <a:schemeClr val="tx1">
                    <a:lumMod val="75000"/>
                  </a:schemeClr>
                </a:solidFill>
              </a:rPr>
              <a:t> and is crucial to device performance and reproducibility. In this review paper, we first provide a brief overview of the working mechanism and </a:t>
            </a:r>
            <a:r>
              <a:rPr lang="en-US" sz="1800" dirty="0">
                <a:solidFill>
                  <a:schemeClr val="bg1"/>
                </a:solidFill>
              </a:rPr>
              <a:t>ICL</a:t>
            </a:r>
            <a:r>
              <a:rPr lang="en-US" sz="1800" dirty="0">
                <a:solidFill>
                  <a:schemeClr val="tx1">
                    <a:lumMod val="75000"/>
                  </a:schemeClr>
                </a:solidFill>
              </a:rPr>
              <a:t> requirements.</a:t>
            </a:r>
            <a:endParaRPr lang="en-US" sz="16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97659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648611" y="1494500"/>
            <a:ext cx="6383560" cy="32780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 wide area network (</a:t>
            </a:r>
            <a:r>
              <a:rPr lang="en-US" sz="18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WAN</a:t>
            </a: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private telecommunications network that connects multiple local area networks geographically (</a:t>
            </a:r>
            <a:r>
              <a:rPr lang="en-US" sz="18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LANs</a:t>
            </a: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A local area network (</a:t>
            </a:r>
            <a:r>
              <a:rPr lang="en-US" sz="18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LAN</a:t>
            </a: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 collection of computers and network devices that are all linked to each other, typically from within a short relative geographical distance. A </a:t>
            </a:r>
            <a:r>
              <a:rPr lang="en-US" sz="18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WAN</a:t>
            </a: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may include connections to a company's headquarters, branch offices, colocation facilities, cloud services, and other facilities in an enterprise or business. A router or other multifunction device is typically used to connect a </a:t>
            </a:r>
            <a:r>
              <a:rPr lang="en-US" sz="18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LAN</a:t>
            </a:r>
            <a:r>
              <a:rPr lang="en-US"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to a WAN. Users of enterprise WANs can share access to applications, services, and other centrally located resources.</a:t>
            </a:r>
            <a:endParaRPr sz="18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4" name="Google Shape;354;p59"/>
          <p:cNvSpPr txBox="1">
            <a:spLocks noGrp="1"/>
          </p:cNvSpPr>
          <p:nvPr>
            <p:ph type="ctrTitle"/>
          </p:nvPr>
        </p:nvSpPr>
        <p:spPr>
          <a:xfrm>
            <a:off x="2133600" y="636048"/>
            <a:ext cx="68797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i="0"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WIDE-AREA </a:t>
            </a:r>
            <a:r>
              <a:rPr lang="en-US" sz="48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a:t>
            </a:r>
            <a:endParaRPr sz="40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87952"/>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820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SL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S</a:t>
            </a:r>
            <a:r>
              <a:rPr lang="en-PH" sz="3200" dirty="0">
                <a:solidFill>
                  <a:schemeClr val="tx1"/>
                </a:solidFill>
                <a:effectLst>
                  <a:outerShdw blurRad="38100" dist="38100" dir="2700000" algn="tl">
                    <a:srgbClr val="000000">
                      <a:alpha val="43137"/>
                    </a:srgbClr>
                  </a:outerShdw>
                </a:effectLst>
              </a:rPr>
              <a:t>ESSION</a:t>
            </a:r>
            <a:r>
              <a:rPr lang="en-PH" sz="3200" dirty="0">
                <a:effectLst>
                  <a:outerShdw blurRad="38100" dist="38100" dir="2700000" algn="tl">
                    <a:srgbClr val="000000">
                      <a:alpha val="43137"/>
                    </a:srgbClr>
                  </a:outerShdw>
                </a:effectLst>
              </a:rPr>
              <a:t>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1292084"/>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lumMod val="75000"/>
                  </a:schemeClr>
                </a:solidFill>
              </a:rPr>
              <a:t>The session layer creates sessions, or communication channels, between devices. It is in charge of starting sessions, keeping them active and open while data is exchanged, and shutting them down once communication is complete. The session layer can also create checkpoints during a data transmission, allowing devices to resume where they left off if the session is terminated.</a:t>
            </a:r>
            <a:endParaRPr lang="en-US"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578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TL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T</a:t>
            </a:r>
            <a:r>
              <a:rPr lang="en-PH" sz="3200" dirty="0">
                <a:solidFill>
                  <a:schemeClr val="tx1"/>
                </a:solidFill>
                <a:effectLst>
                  <a:outerShdw blurRad="38100" dist="38100" dir="2700000" algn="tl">
                    <a:srgbClr val="000000">
                      <a:alpha val="43137"/>
                    </a:srgbClr>
                  </a:outerShdw>
                </a:effectLst>
              </a:rPr>
              <a:t>RANSPORT</a:t>
            </a:r>
            <a:r>
              <a:rPr lang="en-PH" sz="3200" dirty="0">
                <a:effectLst>
                  <a:outerShdw blurRad="38100" dist="38100" dir="2700000" algn="tl">
                    <a:srgbClr val="000000">
                      <a:alpha val="43137"/>
                    </a:srgbClr>
                  </a:outerShdw>
                </a:effectLst>
              </a:rPr>
              <a:t>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796422"/>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lumMod val="75000"/>
                  </a:schemeClr>
                </a:solidFill>
              </a:rPr>
              <a:t>The </a:t>
            </a:r>
            <a:r>
              <a:rPr lang="en-US" sz="1600" dirty="0">
                <a:solidFill>
                  <a:schemeClr val="bg1"/>
                </a:solidFill>
              </a:rPr>
              <a:t>transport layer </a:t>
            </a:r>
            <a:r>
              <a:rPr lang="en-US" sz="1600" dirty="0">
                <a:solidFill>
                  <a:schemeClr val="tx1">
                    <a:lumMod val="75000"/>
                  </a:schemeClr>
                </a:solidFill>
              </a:rPr>
              <a:t>divides data transferred in the session layer into "segments" at the receiving end. It is in charge of reassembling the segments on the receiving end in order to generate data that the session layer can use. The </a:t>
            </a:r>
            <a:r>
              <a:rPr lang="en-US" sz="1600" dirty="0">
                <a:solidFill>
                  <a:schemeClr val="bg1"/>
                </a:solidFill>
              </a:rPr>
              <a:t>transport layer </a:t>
            </a:r>
            <a:r>
              <a:rPr lang="en-US" sz="1600" dirty="0">
                <a:solidFill>
                  <a:schemeClr val="tx1">
                    <a:lumMod val="75000"/>
                  </a:schemeClr>
                </a:solidFill>
              </a:rPr>
              <a:t>handles error control, which determines whether data was received incorrectly and, if so, requests it again, as well as flow control, which sends data at a rate that matches the receiving devices connection speed.</a:t>
            </a:r>
            <a:endParaRPr lang="en-US"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5886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PL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P</a:t>
            </a:r>
            <a:r>
              <a:rPr lang="en-PH" sz="3200" dirty="0">
                <a:solidFill>
                  <a:schemeClr val="tx1"/>
                </a:solidFill>
                <a:effectLst>
                  <a:outerShdw blurRad="38100" dist="38100" dir="2700000" algn="tl">
                    <a:srgbClr val="000000">
                      <a:alpha val="43137"/>
                    </a:srgbClr>
                  </a:outerShdw>
                </a:effectLst>
              </a:rPr>
              <a:t>RESENTATION</a:t>
            </a:r>
            <a:r>
              <a:rPr lang="en-PH" sz="3200" dirty="0">
                <a:effectLst>
                  <a:outerShdw blurRad="38100" dist="38100" dir="2700000" algn="tl">
                    <a:srgbClr val="000000">
                      <a:alpha val="43137"/>
                    </a:srgbClr>
                  </a:outerShdw>
                </a:effectLst>
              </a:rPr>
              <a:t>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1561216"/>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lumMod val="75000"/>
                  </a:schemeClr>
                </a:solidFill>
              </a:rPr>
              <a:t>The </a:t>
            </a:r>
            <a:r>
              <a:rPr lang="en-US" sz="1600" dirty="0">
                <a:solidFill>
                  <a:schemeClr val="bg1"/>
                </a:solidFill>
              </a:rPr>
              <a:t>presentation layer </a:t>
            </a:r>
            <a:r>
              <a:rPr lang="en-US" sz="1600" dirty="0">
                <a:solidFill>
                  <a:schemeClr val="tx1">
                    <a:lumMod val="75000"/>
                  </a:schemeClr>
                </a:solidFill>
              </a:rPr>
              <a:t>preps data for the application layer. It specifies how two devices should encode, encrypt, and compress data in order for data to be correctly received on the other end. Any data transmitted by the application layer is processed by the presentation layer before being delivered via the session layer.</a:t>
            </a:r>
            <a:endParaRPr lang="en-US"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2877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AL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A</a:t>
            </a:r>
            <a:r>
              <a:rPr lang="en-PH" sz="3200" dirty="0">
                <a:solidFill>
                  <a:schemeClr val="tx1"/>
                </a:solidFill>
                <a:effectLst>
                  <a:outerShdw blurRad="38100" dist="38100" dir="2700000" algn="tl">
                    <a:srgbClr val="000000">
                      <a:alpha val="43137"/>
                    </a:srgbClr>
                  </a:outerShdw>
                </a:effectLst>
              </a:rPr>
              <a:t>PPLICATION</a:t>
            </a:r>
            <a:r>
              <a:rPr lang="en-PH" sz="3200" dirty="0">
                <a:effectLst>
                  <a:outerShdw blurRad="38100" dist="38100" dir="2700000" algn="tl">
                    <a:srgbClr val="000000">
                      <a:alpha val="43137"/>
                    </a:srgbClr>
                  </a:outerShdw>
                </a:effectLst>
              </a:rPr>
              <a:t> </a:t>
            </a:r>
            <a:r>
              <a:rPr lang="en-PH" sz="3200" dirty="0">
                <a:solidFill>
                  <a:schemeClr val="bg1"/>
                </a:solidFill>
                <a:effectLst>
                  <a:outerShdw blurRad="38100" dist="38100" dir="2700000" algn="tl">
                    <a:srgbClr val="000000">
                      <a:alpha val="43137"/>
                    </a:srgbClr>
                  </a:outerShdw>
                </a:effectLst>
              </a:rPr>
              <a:t>L</a:t>
            </a:r>
            <a:r>
              <a:rPr lang="en-PH" sz="3200" dirty="0">
                <a:effectLst>
                  <a:outerShdw blurRad="38100" dist="38100" dir="2700000" algn="tl">
                    <a:srgbClr val="000000">
                      <a:alpha val="43137"/>
                    </a:srgbClr>
                  </a:outerShdw>
                </a:effectLst>
              </a:rPr>
              <a:t>AYER</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279571" y="1485383"/>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lumMod val="75000"/>
                  </a:schemeClr>
                </a:solidFill>
              </a:rPr>
              <a:t>End-user applications, such as web browsers and email clients, operate at the application layer. It provides protocols that allow computer programs to send and receive data while also providing consumers with useful information. Application layer protocols include HTTP, FTP, POP, SMTP, and DNS (DNS).</a:t>
            </a:r>
            <a:endParaRPr lang="en-US"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817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9"/>
          <p:cNvSpPr txBox="1">
            <a:spLocks noGrp="1"/>
          </p:cNvSpPr>
          <p:nvPr>
            <p:ph type="ctrTitle"/>
          </p:nvPr>
        </p:nvSpPr>
        <p:spPr>
          <a:xfrm flipH="1">
            <a:off x="359849" y="223204"/>
            <a:ext cx="572154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PH" dirty="0">
                <a:solidFill>
                  <a:schemeClr val="tx1">
                    <a:lumMod val="75000"/>
                  </a:schemeClr>
                </a:solidFill>
                <a:effectLst>
                  <a:outerShdw blurRad="38100" dist="38100" dir="2700000" algn="tl">
                    <a:srgbClr val="000000">
                      <a:alpha val="43137"/>
                    </a:srgbClr>
                  </a:outerShdw>
                </a:effectLst>
              </a:rPr>
              <a:t>2 TYPES OF NETWORK COMMANDS</a:t>
            </a:r>
            <a:endParaRPr dirty="0">
              <a:solidFill>
                <a:schemeClr val="tx1">
                  <a:lumMod val="75000"/>
                </a:schemeClr>
              </a:solidFill>
              <a:effectLst>
                <a:outerShdw blurRad="38100" dist="38100" dir="2700000" algn="tl">
                  <a:srgbClr val="000000">
                    <a:alpha val="43137"/>
                  </a:srgbClr>
                </a:outerShdw>
              </a:effectLst>
            </a:endParaRPr>
          </a:p>
        </p:txBody>
      </p:sp>
      <p:sp>
        <p:nvSpPr>
          <p:cNvPr id="540" name="Google Shape;540;p69"/>
          <p:cNvSpPr txBox="1">
            <a:spLocks noGrp="1"/>
          </p:cNvSpPr>
          <p:nvPr>
            <p:ph type="subTitle" idx="1"/>
          </p:nvPr>
        </p:nvSpPr>
        <p:spPr>
          <a:xfrm>
            <a:off x="0" y="4683191"/>
            <a:ext cx="2590184" cy="438534"/>
          </a:xfrm>
          <a:prstGeom prst="rect">
            <a:avLst/>
          </a:prstGeom>
        </p:spPr>
        <p:txBody>
          <a:bodyPr spcFirstLastPara="1" wrap="square" lIns="91425" tIns="91425" rIns="91425" bIns="91425" anchor="t" anchorCtr="0">
            <a:noAutofit/>
          </a:bodyPr>
          <a:lstStyle/>
          <a:p>
            <a:r>
              <a:rPr lang="en-US" sz="1400" dirty="0">
                <a:solidFill>
                  <a:schemeClr val="accent6">
                    <a:lumMod val="50000"/>
                  </a:schemeClr>
                </a:solidFill>
                <a:latin typeface="Century Gothic" panose="020B0502020202020204" pitchFamily="34" charset="0"/>
              </a:rPr>
              <a:t>MY </a:t>
            </a:r>
            <a:r>
              <a:rPr lang="en-US" sz="1400" dirty="0">
                <a:solidFill>
                  <a:schemeClr val="bg1"/>
                </a:solidFill>
                <a:latin typeface="Century Gothic" panose="020B0502020202020204" pitchFamily="34" charset="0"/>
              </a:rPr>
              <a:t>DEAR GREAT </a:t>
            </a:r>
            <a:r>
              <a:rPr lang="en-US" sz="1400" dirty="0">
                <a:solidFill>
                  <a:schemeClr val="accent6">
                    <a:lumMod val="50000"/>
                  </a:schemeClr>
                </a:solidFill>
                <a:latin typeface="Century Gothic" panose="020B0502020202020204" pitchFamily="34" charset="0"/>
              </a:rPr>
              <a:t>TEACHER</a:t>
            </a:r>
          </a:p>
        </p:txBody>
      </p:sp>
      <p:cxnSp>
        <p:nvCxnSpPr>
          <p:cNvPr id="541" name="Google Shape;541;p69"/>
          <p:cNvCxnSpPr/>
          <p:nvPr/>
        </p:nvCxnSpPr>
        <p:spPr>
          <a:xfrm>
            <a:off x="0" y="4623321"/>
            <a:ext cx="1676700" cy="0"/>
          </a:xfrm>
          <a:prstGeom prst="straightConnector1">
            <a:avLst/>
          </a:prstGeom>
          <a:noFill/>
          <a:ln w="9525" cap="flat" cmpd="sng">
            <a:solidFill>
              <a:schemeClr val="dk2"/>
            </a:solidFill>
            <a:prstDash val="solid"/>
            <a:round/>
            <a:headEnd type="none" w="med" len="med"/>
            <a:tailEnd type="none" w="med" len="med"/>
          </a:ln>
        </p:spPr>
      </p:cxnSp>
      <p:pic>
        <p:nvPicPr>
          <p:cNvPr id="2" name="Picture 1">
            <a:extLst>
              <a:ext uri="{FF2B5EF4-FFF2-40B4-BE49-F238E27FC236}">
                <a16:creationId xmlns="" xmlns:a16="http://schemas.microsoft.com/office/drawing/2014/main" id="{20EA5E31-B0E1-DD80-E9A4-9ED27A5D8E54}"/>
              </a:ext>
            </a:extLst>
          </p:cNvPr>
          <p:cNvPicPr>
            <a:picLocks noChangeAspect="1"/>
          </p:cNvPicPr>
          <p:nvPr/>
        </p:nvPicPr>
        <p:blipFill>
          <a:blip r:embed="rId4"/>
          <a:stretch>
            <a:fillRect/>
          </a:stretch>
        </p:blipFill>
        <p:spPr>
          <a:xfrm>
            <a:off x="359849" y="2057407"/>
            <a:ext cx="3025608" cy="2314094"/>
          </a:xfrm>
          <a:prstGeom prst="rect">
            <a:avLst/>
          </a:prstGeom>
        </p:spPr>
      </p:pic>
      <p:grpSp>
        <p:nvGrpSpPr>
          <p:cNvPr id="542" name="Google Shape;542;p69"/>
          <p:cNvGrpSpPr/>
          <p:nvPr/>
        </p:nvGrpSpPr>
        <p:grpSpPr>
          <a:xfrm>
            <a:off x="8089940" y="561326"/>
            <a:ext cx="423413" cy="421569"/>
            <a:chOff x="7703675" y="2541175"/>
            <a:chExt cx="499425" cy="497250"/>
          </a:xfrm>
        </p:grpSpPr>
        <p:sp>
          <p:nvSpPr>
            <p:cNvPr id="543" name="Google Shape;543;p6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 xmlns:a16="http://schemas.microsoft.com/office/drawing/2014/main" id="{4756F4CD-6B18-930A-547D-2405171B846B}"/>
              </a:ext>
            </a:extLst>
          </p:cNvPr>
          <p:cNvSpPr txBox="1"/>
          <p:nvPr/>
        </p:nvSpPr>
        <p:spPr>
          <a:xfrm>
            <a:off x="595820" y="2600942"/>
            <a:ext cx="1994364" cy="1200329"/>
          </a:xfrm>
          <a:prstGeom prst="rect">
            <a:avLst/>
          </a:prstGeom>
          <a:noFill/>
        </p:spPr>
        <p:txBody>
          <a:bodyPr wrap="square" rtlCol="0">
            <a:spAutoFit/>
          </a:bodyPr>
          <a:lstStyle/>
          <a:p>
            <a:r>
              <a:rPr lang="en-PH"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WINDOWS NETWORKING COMMANDS</a:t>
            </a:r>
          </a:p>
        </p:txBody>
      </p:sp>
      <p:pic>
        <p:nvPicPr>
          <p:cNvPr id="6" name="Picture 5">
            <a:extLst>
              <a:ext uri="{FF2B5EF4-FFF2-40B4-BE49-F238E27FC236}">
                <a16:creationId xmlns="" xmlns:a16="http://schemas.microsoft.com/office/drawing/2014/main" id="{478090FE-E0B0-A8DC-AB5C-82A3CD3340BE}"/>
              </a:ext>
            </a:extLst>
          </p:cNvPr>
          <p:cNvPicPr>
            <a:picLocks noChangeAspect="1"/>
          </p:cNvPicPr>
          <p:nvPr/>
        </p:nvPicPr>
        <p:blipFill>
          <a:blip r:embed="rId4"/>
          <a:stretch>
            <a:fillRect/>
          </a:stretch>
        </p:blipFill>
        <p:spPr>
          <a:xfrm>
            <a:off x="4804556" y="2044059"/>
            <a:ext cx="3025608" cy="2314094"/>
          </a:xfrm>
          <a:prstGeom prst="rect">
            <a:avLst/>
          </a:prstGeom>
        </p:spPr>
      </p:pic>
      <p:sp>
        <p:nvSpPr>
          <p:cNvPr id="7" name="TextBox 6">
            <a:extLst>
              <a:ext uri="{FF2B5EF4-FFF2-40B4-BE49-F238E27FC236}">
                <a16:creationId xmlns="" xmlns:a16="http://schemas.microsoft.com/office/drawing/2014/main" id="{214BCD66-240C-4AD5-88E1-9E28F2130780}"/>
              </a:ext>
            </a:extLst>
          </p:cNvPr>
          <p:cNvSpPr txBox="1"/>
          <p:nvPr/>
        </p:nvSpPr>
        <p:spPr>
          <a:xfrm>
            <a:off x="5211363" y="2571750"/>
            <a:ext cx="1994364" cy="1200329"/>
          </a:xfrm>
          <a:prstGeom prst="rect">
            <a:avLst/>
          </a:prstGeom>
          <a:noFill/>
        </p:spPr>
        <p:txBody>
          <a:bodyPr wrap="square" rtlCol="0">
            <a:spAutoFit/>
          </a:bodyPr>
          <a:lstStyle/>
          <a:p>
            <a:r>
              <a:rPr lang="en-PH"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LINUX NETWORKING COMMANDS</a:t>
            </a:r>
          </a:p>
        </p:txBody>
      </p:sp>
    </p:spTree>
    <p:extLst>
      <p:ext uri="{BB962C8B-B14F-4D97-AF65-F5344CB8AC3E}">
        <p14:creationId xmlns:p14="http://schemas.microsoft.com/office/powerpoint/2010/main" val="275223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1"/>
                                        </p:tgtEl>
                                        <p:attrNameLst>
                                          <p:attrName>style.visibility</p:attrName>
                                        </p:attrNameLst>
                                      </p:cBhvr>
                                      <p:to>
                                        <p:strVal val="visible"/>
                                      </p:to>
                                    </p:set>
                                    <p:anim calcmode="lin" valueType="num">
                                      <p:cBhvr additive="base">
                                        <p:cTn id="7"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207451"/>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As previously discussed,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networking commands </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are used at the command prompt to obtain network information such as the system's IP address (</a:t>
            </a:r>
            <a:r>
              <a:rPr lang="en-US" sz="2000" dirty="0">
                <a:solidFill>
                  <a:schemeClr val="bg1"/>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remember, an IP address is the address of your device in a network</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MAC address, network route traversed by a packet, and the IP address of the server on which a website or URL is hosted.</a:t>
            </a:r>
          </a:p>
        </p:txBody>
      </p:sp>
      <p:sp>
        <p:nvSpPr>
          <p:cNvPr id="354" name="Google Shape;354;p59"/>
          <p:cNvSpPr txBox="1">
            <a:spLocks noGrp="1"/>
          </p:cNvSpPr>
          <p:nvPr>
            <p:ph type="ctrTitle"/>
          </p:nvPr>
        </p:nvSpPr>
        <p:spPr>
          <a:xfrm>
            <a:off x="1666714" y="910722"/>
            <a:ext cx="7640571"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NET</a:t>
            </a:r>
            <a:r>
              <a:rPr lang="en-PH" sz="3200" dirty="0">
                <a:solidFill>
                  <a:schemeClr val="bg1"/>
                </a:solidFill>
                <a:latin typeface="Times New Roman" panose="02020603050405020304" pitchFamily="18" charset="0"/>
                <a:cs typeface="Times New Roman" panose="02020603050405020304" pitchFamily="18" charset="0"/>
              </a:rPr>
              <a:t>WORK</a:t>
            </a:r>
            <a:r>
              <a:rPr lang="en-PH" sz="3200" dirty="0">
                <a:solidFill>
                  <a:schemeClr val="tx1"/>
                </a:solidFill>
                <a:latin typeface="Times New Roman" panose="02020603050405020304" pitchFamily="18" charset="0"/>
                <a:cs typeface="Times New Roman" panose="02020603050405020304" pitchFamily="18" charset="0"/>
              </a:rPr>
              <a:t> COMM</a:t>
            </a:r>
            <a:r>
              <a:rPr lang="en-PH" sz="3200" dirty="0">
                <a:solidFill>
                  <a:schemeClr val="bg1"/>
                </a:solidFill>
                <a:latin typeface="Times New Roman" panose="02020603050405020304" pitchFamily="18" charset="0"/>
                <a:cs typeface="Times New Roman" panose="02020603050405020304" pitchFamily="18" charset="0"/>
              </a:rPr>
              <a:t>ANDS</a:t>
            </a:r>
            <a:endParaRPr sz="3200" dirty="0">
              <a:solidFill>
                <a:schemeClr val="bg1"/>
              </a:solidFill>
              <a:latin typeface="Times New Roman" panose="02020603050405020304" pitchFamily="18" charset="0"/>
              <a:cs typeface="Times New Roman" panose="02020603050405020304" pitchFamily="18" charset="0"/>
            </a:endParaRP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9146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WNC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W</a:t>
            </a:r>
            <a:r>
              <a:rPr lang="en-PH" sz="3200" dirty="0">
                <a:effectLst>
                  <a:outerShdw blurRad="38100" dist="38100" dir="2700000" algn="tl">
                    <a:srgbClr val="000000">
                      <a:alpha val="43137"/>
                    </a:srgbClr>
                  </a:outerShdw>
                </a:effectLst>
              </a:rPr>
              <a:t>INDOWS </a:t>
            </a:r>
            <a:r>
              <a:rPr lang="en-PH" sz="3200" dirty="0">
                <a:solidFill>
                  <a:schemeClr val="bg1"/>
                </a:solidFill>
                <a:effectLst>
                  <a:outerShdw blurRad="38100" dist="38100" dir="2700000" algn="tl">
                    <a:srgbClr val="000000">
                      <a:alpha val="43137"/>
                    </a:srgbClr>
                  </a:outerShdw>
                </a:effectLst>
              </a:rPr>
              <a:t>N</a:t>
            </a:r>
            <a:r>
              <a:rPr lang="en-PH" sz="3200" dirty="0">
                <a:effectLst>
                  <a:outerShdw blurRad="38100" dist="38100" dir="2700000" algn="tl">
                    <a:srgbClr val="000000">
                      <a:alpha val="43137"/>
                    </a:srgbClr>
                  </a:outerShdw>
                </a:effectLst>
              </a:rPr>
              <a:t>ETWORKINGS </a:t>
            </a:r>
            <a:r>
              <a:rPr lang="en-PH" sz="3200" dirty="0">
                <a:solidFill>
                  <a:schemeClr val="bg1"/>
                </a:solidFill>
                <a:effectLst>
                  <a:outerShdw blurRad="38100" dist="38100" dir="2700000" algn="tl">
                    <a:srgbClr val="000000">
                      <a:alpha val="43137"/>
                    </a:srgbClr>
                  </a:outerShdw>
                </a:effectLst>
              </a:rPr>
              <a:t>C</a:t>
            </a:r>
            <a:r>
              <a:rPr lang="en-PH" sz="3200" dirty="0">
                <a:effectLst>
                  <a:outerShdw blurRad="38100" dist="38100" dir="2700000" algn="tl">
                    <a:srgbClr val="000000">
                      <a:alpha val="43137"/>
                    </a:srgbClr>
                  </a:outerShdw>
                </a:effectLst>
              </a:rPr>
              <a:t>OMMANDS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53688" y="1228279"/>
            <a:ext cx="3745605" cy="224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lumMod val="75000"/>
                  </a:schemeClr>
                </a:solidFill>
              </a:rPr>
              <a:t>The network command in Windows allows you to create network domains. A domain is a collection of linked Windows computers that share user account information as well as a security policy. A domain controller is in charge of all domain members' user account information.</a:t>
            </a:r>
            <a:endParaRPr lang="en-US" sz="16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998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ctrTitle"/>
          </p:nvPr>
        </p:nvSpPr>
        <p:spPr>
          <a:xfrm flipH="1">
            <a:off x="1066800" y="3732515"/>
            <a:ext cx="7958376" cy="11993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PH" sz="3200" dirty="0">
                <a:effectLst>
                  <a:outerShdw blurRad="38100" dist="38100" dir="2700000" algn="tl">
                    <a:srgbClr val="000000">
                      <a:alpha val="43137"/>
                    </a:srgbClr>
                  </a:outerShdw>
                </a:effectLst>
              </a:rPr>
              <a:t>LNC </a:t>
            </a:r>
            <a:br>
              <a:rPr lang="en-PH" sz="3200" dirty="0">
                <a:effectLst>
                  <a:outerShdw blurRad="38100" dist="38100" dir="2700000" algn="tl">
                    <a:srgbClr val="000000">
                      <a:alpha val="43137"/>
                    </a:srgbClr>
                  </a:outerShdw>
                </a:effectLst>
              </a:rPr>
            </a:br>
            <a:r>
              <a:rPr lang="en-PH" sz="3200" dirty="0">
                <a:solidFill>
                  <a:schemeClr val="bg1"/>
                </a:solidFill>
                <a:effectLst>
                  <a:outerShdw blurRad="38100" dist="38100" dir="2700000" algn="tl">
                    <a:srgbClr val="000000">
                      <a:alpha val="43137"/>
                    </a:srgbClr>
                  </a:outerShdw>
                </a:effectLst>
              </a:rPr>
              <a:t>L</a:t>
            </a:r>
            <a:r>
              <a:rPr lang="en-PH" sz="3200" dirty="0">
                <a:solidFill>
                  <a:schemeClr val="tx1"/>
                </a:solidFill>
                <a:effectLst>
                  <a:outerShdw blurRad="38100" dist="38100" dir="2700000" algn="tl">
                    <a:srgbClr val="000000">
                      <a:alpha val="43137"/>
                    </a:srgbClr>
                  </a:outerShdw>
                </a:effectLst>
              </a:rPr>
              <a:t>INUX</a:t>
            </a:r>
            <a:r>
              <a:rPr lang="en-PH" sz="3200" dirty="0">
                <a:solidFill>
                  <a:schemeClr val="bg1"/>
                </a:solidFill>
                <a:effectLst>
                  <a:outerShdw blurRad="38100" dist="38100" dir="2700000" algn="tl">
                    <a:srgbClr val="000000">
                      <a:alpha val="43137"/>
                    </a:srgbClr>
                  </a:outerShdw>
                </a:effectLst>
              </a:rPr>
              <a:t> N</a:t>
            </a:r>
            <a:r>
              <a:rPr lang="en-PH" sz="3200" dirty="0">
                <a:effectLst>
                  <a:outerShdw blurRad="38100" dist="38100" dir="2700000" algn="tl">
                    <a:srgbClr val="000000">
                      <a:alpha val="43137"/>
                    </a:srgbClr>
                  </a:outerShdw>
                </a:effectLst>
              </a:rPr>
              <a:t>ETWORKINGS </a:t>
            </a:r>
            <a:r>
              <a:rPr lang="en-PH" sz="3200" dirty="0">
                <a:solidFill>
                  <a:schemeClr val="bg1"/>
                </a:solidFill>
                <a:effectLst>
                  <a:outerShdw blurRad="38100" dist="38100" dir="2700000" algn="tl">
                    <a:srgbClr val="000000">
                      <a:alpha val="43137"/>
                    </a:srgbClr>
                  </a:outerShdw>
                </a:effectLst>
              </a:rPr>
              <a:t>C</a:t>
            </a:r>
            <a:r>
              <a:rPr lang="en-PH" sz="3200" dirty="0">
                <a:effectLst>
                  <a:outerShdw blurRad="38100" dist="38100" dir="2700000" algn="tl">
                    <a:srgbClr val="000000">
                      <a:alpha val="43137"/>
                    </a:srgbClr>
                  </a:outerShdw>
                </a:effectLst>
              </a:rPr>
              <a:t>OMMANDS</a:t>
            </a:r>
            <a:endParaRPr lang="en-PH" sz="3200" dirty="0">
              <a:solidFill>
                <a:schemeClr val="bg1"/>
              </a:solidFill>
              <a:effectLst>
                <a:outerShdw blurRad="38100" dist="38100" dir="2700000" algn="tl">
                  <a:srgbClr val="000000">
                    <a:alpha val="43137"/>
                  </a:srgbClr>
                </a:outerShdw>
              </a:effectLst>
            </a:endParaRPr>
          </a:p>
        </p:txBody>
      </p:sp>
      <p:sp>
        <p:nvSpPr>
          <p:cNvPr id="393" name="Google Shape;393;p62"/>
          <p:cNvSpPr txBox="1">
            <a:spLocks noGrp="1"/>
          </p:cNvSpPr>
          <p:nvPr>
            <p:ph type="subTitle" idx="1"/>
          </p:nvPr>
        </p:nvSpPr>
        <p:spPr>
          <a:xfrm>
            <a:off x="5194329" y="2533116"/>
            <a:ext cx="3745605" cy="1199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bg1"/>
                </a:solidFill>
              </a:rPr>
              <a:t>Linux networking commands </a:t>
            </a:r>
            <a:r>
              <a:rPr lang="en-US" sz="1800" dirty="0">
                <a:solidFill>
                  <a:schemeClr val="tx1">
                    <a:lumMod val="75000"/>
                  </a:schemeClr>
                </a:solidFill>
              </a:rPr>
              <a:t>are widely used to inspect, analyze, maintain, and troubleshoot the system's networks.</a:t>
            </a:r>
            <a:endParaRPr lang="en-US" sz="1600" dirty="0">
              <a:solidFill>
                <a:schemeClr val="tx1">
                  <a:lumMod val="75000"/>
                </a:schemeClr>
              </a:solidFill>
            </a:endParaRPr>
          </a:p>
        </p:txBody>
      </p:sp>
      <p:cxnSp>
        <p:nvCxnSpPr>
          <p:cNvPr id="395" name="Google Shape;395;p62"/>
          <p:cNvCxnSpPr/>
          <p:nvPr/>
        </p:nvCxnSpPr>
        <p:spPr>
          <a:xfrm>
            <a:off x="7578300" y="4931913"/>
            <a:ext cx="1565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38722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8D02CAC3-B203-E3B1-51BC-2ED1DA388DFB}"/>
              </a:ext>
            </a:extLst>
          </p:cNvPr>
          <p:cNvSpPr>
            <a:spLocks noGrp="1"/>
          </p:cNvSpPr>
          <p:nvPr>
            <p:ph type="subTitle" idx="1"/>
          </p:nvPr>
        </p:nvSpPr>
        <p:spPr>
          <a:xfrm>
            <a:off x="5577841" y="557913"/>
            <a:ext cx="3359330" cy="1900806"/>
          </a:xfrm>
        </p:spPr>
        <p:txBody>
          <a:bodyPr/>
          <a:lstStyle/>
          <a:p>
            <a:pPr algn="ctr"/>
            <a:r>
              <a:rPr lang="en-PH" sz="3200" dirty="0" smtClean="0"/>
              <a:t>WIN</a:t>
            </a:r>
            <a:r>
              <a:rPr lang="en-PH" sz="3200" dirty="0" smtClean="0">
                <a:solidFill>
                  <a:schemeClr val="bg1"/>
                </a:solidFill>
              </a:rPr>
              <a:t>DOWS NET</a:t>
            </a:r>
            <a:r>
              <a:rPr lang="en-PH" sz="3200" dirty="0" smtClean="0"/>
              <a:t>WORING COM</a:t>
            </a:r>
            <a:r>
              <a:rPr lang="en-PH" sz="3200" dirty="0" smtClean="0">
                <a:solidFill>
                  <a:schemeClr val="bg1"/>
                </a:solidFill>
              </a:rPr>
              <a:t>MAND</a:t>
            </a:r>
            <a:endParaRPr lang="en-PH" sz="3200" dirty="0">
              <a:solidFill>
                <a:schemeClr val="bg1"/>
              </a:solidFill>
            </a:endParaRPr>
          </a:p>
        </p:txBody>
      </p:sp>
      <p:pic>
        <p:nvPicPr>
          <p:cNvPr id="1028" name="Picture 4" descr="Understanding the Networking Commands: A Walkthrough to To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449" y="2458719"/>
            <a:ext cx="4361722" cy="1960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38724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subTitle" idx="1"/>
          </p:nvPr>
        </p:nvSpPr>
        <p:spPr>
          <a:xfrm>
            <a:off x="267612" y="2207451"/>
            <a:ext cx="6122303" cy="1919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Ifconfig</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an abbreviation for interface configurator in Linux. It is one of the most fundamental network inspection commands. </a:t>
            </a:r>
            <a:r>
              <a:rPr lang="en-US" sz="2000" dirty="0" err="1">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Ifconfig</a:t>
            </a:r>
            <a:r>
              <a:rPr lang="en-US" sz="2000" dirty="0">
                <a:solidFill>
                  <a:schemeClr val="tx1">
                    <a:lumMod val="75000"/>
                  </a:schemeClr>
                </a:solidFill>
                <a:effectLst>
                  <a:outerShdw blurRad="38100" dist="38100" dir="2700000" algn="tl">
                    <a:srgbClr val="000000">
                      <a:alpha val="43137"/>
                    </a:srgbClr>
                  </a:outerShdw>
                </a:effectLst>
                <a:latin typeface="Roboto Condensed Light" panose="02000000000000000000" pitchFamily="2" charset="0"/>
                <a:ea typeface="Roboto Condensed Light" panose="02000000000000000000" pitchFamily="2" charset="0"/>
                <a:cs typeface="Roboto Condensed Light" panose="02000000000000000000" pitchFamily="2" charset="0"/>
              </a:rPr>
              <a:t> is used to initialize an interface, assign an IP address to it, and enable or disable it. It is also used to display the network interface and the route.</a:t>
            </a:r>
          </a:p>
        </p:txBody>
      </p:sp>
      <p:sp>
        <p:nvSpPr>
          <p:cNvPr id="354" name="Google Shape;354;p59"/>
          <p:cNvSpPr txBox="1">
            <a:spLocks noGrp="1"/>
          </p:cNvSpPr>
          <p:nvPr>
            <p:ph type="ctrTitle"/>
          </p:nvPr>
        </p:nvSpPr>
        <p:spPr>
          <a:xfrm>
            <a:off x="4659086" y="1012520"/>
            <a:ext cx="4484914" cy="6453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3200" dirty="0">
                <a:solidFill>
                  <a:schemeClr val="tx1"/>
                </a:solidFill>
                <a:latin typeface="Times New Roman" panose="02020603050405020304" pitchFamily="18" charset="0"/>
                <a:cs typeface="Times New Roman" panose="02020603050405020304" pitchFamily="18" charset="0"/>
              </a:rPr>
              <a:t/>
            </a:r>
            <a:br>
              <a:rPr lang="en-PH" sz="3200" dirty="0">
                <a:solidFill>
                  <a:schemeClr val="tx1"/>
                </a:solidFill>
                <a:latin typeface="Times New Roman" panose="02020603050405020304" pitchFamily="18" charset="0"/>
                <a:cs typeface="Times New Roman" panose="02020603050405020304" pitchFamily="18" charset="0"/>
              </a:rPr>
            </a:br>
            <a:r>
              <a:rPr lang="en-PH" sz="3200" dirty="0">
                <a:solidFill>
                  <a:schemeClr val="tx1"/>
                </a:solidFill>
                <a:latin typeface="Times New Roman" panose="02020603050405020304" pitchFamily="18" charset="0"/>
                <a:cs typeface="Times New Roman" panose="02020603050405020304" pitchFamily="18" charset="0"/>
              </a:rPr>
              <a:t>IFCO</a:t>
            </a:r>
            <a:r>
              <a:rPr lang="en-PH" sz="3200" dirty="0">
                <a:solidFill>
                  <a:schemeClr val="bg1"/>
                </a:solidFill>
                <a:latin typeface="Times New Roman" panose="02020603050405020304" pitchFamily="18" charset="0"/>
                <a:cs typeface="Times New Roman" panose="02020603050405020304" pitchFamily="18" charset="0"/>
              </a:rPr>
              <a:t>NFIG</a:t>
            </a:r>
          </a:p>
        </p:txBody>
      </p:sp>
      <p:cxnSp>
        <p:nvCxnSpPr>
          <p:cNvPr id="355" name="Google Shape;355;p59"/>
          <p:cNvCxnSpPr/>
          <p:nvPr/>
        </p:nvCxnSpPr>
        <p:spPr>
          <a:xfrm>
            <a:off x="4569600" y="165786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9"/>
          <p:cNvCxnSpPr/>
          <p:nvPr/>
        </p:nvCxnSpPr>
        <p:spPr>
          <a:xfrm>
            <a:off x="0" y="4676391"/>
            <a:ext cx="4574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6072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Orange variant by Slidesgo">
  <a:themeElements>
    <a:clrScheme name="Simple Light">
      <a:dk1>
        <a:srgbClr val="723EA5"/>
      </a:dk1>
      <a:lt1>
        <a:srgbClr val="FFFFFF"/>
      </a:lt1>
      <a:dk2>
        <a:srgbClr val="C187FC"/>
      </a:dk2>
      <a:lt2>
        <a:srgbClr val="3A165E"/>
      </a:lt2>
      <a:accent1>
        <a:srgbClr val="FCB663"/>
      </a:accent1>
      <a:accent2>
        <a:srgbClr val="FDC683"/>
      </a:accent2>
      <a:accent3>
        <a:srgbClr val="FDC683"/>
      </a:accent3>
      <a:accent4>
        <a:srgbClr val="F9807D"/>
      </a:accent4>
      <a:accent5>
        <a:srgbClr val="8B5ABB"/>
      </a:accent5>
      <a:accent6>
        <a:srgbClr val="D5ACFF"/>
      </a:accent6>
      <a:hlink>
        <a:srgbClr val="3A16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1197</TotalTime>
  <Words>6489</Words>
  <Application>Microsoft Office PowerPoint</Application>
  <PresentationFormat>On-screen Show (16:9)</PresentationFormat>
  <Paragraphs>311</Paragraphs>
  <Slides>167</Slides>
  <Notes>109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167</vt:i4>
      </vt:variant>
    </vt:vector>
  </HeadingPairs>
  <TitlesOfParts>
    <vt:vector size="186" baseType="lpstr">
      <vt:lpstr>Amasis MT Pro Black</vt:lpstr>
      <vt:lpstr>Catamaran Light</vt:lpstr>
      <vt:lpstr>Exo 2</vt:lpstr>
      <vt:lpstr>Fira Sans Extra Condensed Medium</vt:lpstr>
      <vt:lpstr>Nunito Light</vt:lpstr>
      <vt:lpstr>Roboto Condensed</vt:lpstr>
      <vt:lpstr>Roboto Condensed Light</vt:lpstr>
      <vt:lpstr>Arial</vt:lpstr>
      <vt:lpstr>Arial Rounded MT Bold</vt:lpstr>
      <vt:lpstr>Bahnschrift Light</vt:lpstr>
      <vt:lpstr>Century Gothic</vt:lpstr>
      <vt:lpstr>Consolas</vt:lpstr>
      <vt:lpstr>Courier New</vt:lpstr>
      <vt:lpstr>Garamond</vt:lpstr>
      <vt:lpstr>Gill Sans MT</vt:lpstr>
      <vt:lpstr>Papyrus</vt:lpstr>
      <vt:lpstr>Times New Roman</vt:lpstr>
      <vt:lpstr>Wingdings</vt:lpstr>
      <vt:lpstr>Tech Newsletter XL Orange variant by Slidesgo</vt:lpstr>
      <vt:lpstr>PowerPoint Presentation</vt:lpstr>
      <vt:lpstr>AGENDA</vt:lpstr>
      <vt:lpstr>COMPUTER NETWORK</vt:lpstr>
      <vt:lpstr>WHAT IS A COMPUTER NETWORK?</vt:lpstr>
      <vt:lpstr>COMPUTER NETWORK</vt:lpstr>
      <vt:lpstr>PowerPoint Presentation</vt:lpstr>
      <vt:lpstr>COMPUTER NETWORK TYPES  BY SCALE</vt:lpstr>
      <vt:lpstr>WHAT IS A WAN? WIDE-AREA NETWORK</vt:lpstr>
      <vt:lpstr>WIDE-AREA NETWORK</vt:lpstr>
      <vt:lpstr>PowerPoint Presentation</vt:lpstr>
      <vt:lpstr>WHAT IS A MAN? METROPOLITAN AREA NETWORK</vt:lpstr>
      <vt:lpstr>METROPOLITAN AREA NETWORK</vt:lpstr>
      <vt:lpstr>PowerPoint Presentation</vt:lpstr>
      <vt:lpstr>WHAT IS A LAN? LOCAL AREA NETWORK</vt:lpstr>
      <vt:lpstr>LOCAL AREA NETWORK</vt:lpstr>
      <vt:lpstr>PowerPoint Presentation</vt:lpstr>
      <vt:lpstr>WHAT IS A PAN? PERSONAL AREA NETWORK</vt:lpstr>
      <vt:lpstr>PERSONAL AREA NETWORK</vt:lpstr>
      <vt:lpstr>PowerPoint Presentation</vt:lpstr>
      <vt:lpstr>WHAT IS A CAN? CONTROLLER AREA NETWORK</vt:lpstr>
      <vt:lpstr>CONTROLLER AREA  NETWORK</vt:lpstr>
      <vt:lpstr>PowerPoint Presentation</vt:lpstr>
      <vt:lpstr>WHAT IS A BAN? BODY AREA NETWORK</vt:lpstr>
      <vt:lpstr>BODY AREA  NETWORK</vt:lpstr>
      <vt:lpstr>PowerPoint Presentation</vt:lpstr>
      <vt:lpstr>NETWORK  DEVICES  AND  HARDWARE</vt:lpstr>
      <vt:lpstr>NETWORK CONNECTING DEVICES </vt:lpstr>
      <vt:lpstr>REPEATER</vt:lpstr>
      <vt:lpstr>HUB</vt:lpstr>
      <vt:lpstr>TYPES OF HUB:</vt:lpstr>
      <vt:lpstr>SWITCH</vt:lpstr>
      <vt:lpstr>ROUTER</vt:lpstr>
      <vt:lpstr>GATEWAY</vt:lpstr>
      <vt:lpstr>BROUTER</vt:lpstr>
      <vt:lpstr>NIC</vt:lpstr>
      <vt:lpstr>ACCESS POINT</vt:lpstr>
      <vt:lpstr>RANGE EXTENDER</vt:lpstr>
      <vt:lpstr>HARDWARE</vt:lpstr>
      <vt:lpstr>HARDWARE</vt:lpstr>
      <vt:lpstr>HARDWARE</vt:lpstr>
      <vt:lpstr>HARDWARE</vt:lpstr>
      <vt:lpstr>SWITCH (VLAN)</vt:lpstr>
      <vt:lpstr>WHAT IS A VLAN? VIRTUAL LOCAL AREA NETWORK</vt:lpstr>
      <vt:lpstr>VIRTUAL LOCAL AREA NETWORK</vt:lpstr>
      <vt:lpstr>PowerPoint Presentation</vt:lpstr>
      <vt:lpstr>NETWORK  TOPOLOGY </vt:lpstr>
      <vt:lpstr>RING</vt:lpstr>
      <vt:lpstr>MESH</vt:lpstr>
      <vt:lpstr>STAR</vt:lpstr>
      <vt:lpstr>FULLY CONNECTED</vt:lpstr>
      <vt:lpstr>LINE</vt:lpstr>
      <vt:lpstr>BUS</vt:lpstr>
      <vt:lpstr>INTERNET</vt:lpstr>
      <vt:lpstr>TYPES  OF  NETWORKS</vt:lpstr>
      <vt:lpstr>POINT TO POINT NETWORKS</vt:lpstr>
      <vt:lpstr>PowerPoint Presentation</vt:lpstr>
      <vt:lpstr>MULTIPOINT NETWORKS</vt:lpstr>
      <vt:lpstr>PowerPoint Presentation</vt:lpstr>
      <vt:lpstr>BROADCAST NETWORKS</vt:lpstr>
      <vt:lpstr>PowerPoint Presentation</vt:lpstr>
      <vt:lpstr>P2P NETWORKS</vt:lpstr>
      <vt:lpstr>PowerPoint Presentation</vt:lpstr>
      <vt:lpstr>CLIENT SERVER NETWORKS</vt:lpstr>
      <vt:lpstr>PowerPoint Presentation</vt:lpstr>
      <vt:lpstr>HYBRID NETWORKS</vt:lpstr>
      <vt:lpstr>PowerPoint Presentation</vt:lpstr>
      <vt:lpstr>DAISY  CHAIN</vt:lpstr>
      <vt:lpstr>PowerPoint Presentation</vt:lpstr>
      <vt:lpstr>NETWORK TOPOLOGY</vt:lpstr>
      <vt:lpstr>PowerPoint Presentation</vt:lpstr>
      <vt:lpstr>TWO BASIC  CATEGORIES OF NETWORK TOPOLOGIES</vt:lpstr>
      <vt:lpstr>PHYSICAL TOPOLOGIES</vt:lpstr>
      <vt:lpstr>LOGICAL TOPOLOGIES</vt:lpstr>
      <vt:lpstr>CPU  CENTRAL PROCESSING UNIT</vt:lpstr>
      <vt:lpstr>GPU  GRAPICS PROCESSING UNIT</vt:lpstr>
      <vt:lpstr>PowerPoint Presentation</vt:lpstr>
      <vt:lpstr>OSI  OPERATION SYSTEM INTERCONNECTION </vt:lpstr>
      <vt:lpstr>IP  INTERNET PROTOCOL</vt:lpstr>
      <vt:lpstr>TCP  TRANSMISSION CONTROL PROTOCOL</vt:lpstr>
      <vt:lpstr>UDP  USER DATAGRAM PROTOCOL</vt:lpstr>
      <vt:lpstr>IPS  INTERNET PROTOCOL SUITE</vt:lpstr>
      <vt:lpstr>HYPER TEXT TRANSFER PROTOCOL</vt:lpstr>
      <vt:lpstr>HYPER TEXT TRANSFER PROTOCOL SECURE</vt:lpstr>
      <vt:lpstr>TRANSPORT LAYER</vt:lpstr>
      <vt:lpstr>INTERCONNECTING LAYER</vt:lpstr>
      <vt:lpstr>SEVEN TYPES  LAYER</vt:lpstr>
      <vt:lpstr>PL  PHYSICAL LAYER</vt:lpstr>
      <vt:lpstr>DLL  DATA LINK LAYER</vt:lpstr>
      <vt:lpstr>ICL  INTERCONNECTING LAYER</vt:lpstr>
      <vt:lpstr>SL  SESSION LAYER</vt:lpstr>
      <vt:lpstr>TL  TRANSPORT LAYER</vt:lpstr>
      <vt:lpstr>PL  PRESENTATION LAYER</vt:lpstr>
      <vt:lpstr>AL  APPLICATION LAYER</vt:lpstr>
      <vt:lpstr>2 TYPES OF NETWORK COMMANDS</vt:lpstr>
      <vt:lpstr>NETWORK COMMANDS</vt:lpstr>
      <vt:lpstr>WNC  WINDOWS NETWORKINGS COMMANDS</vt:lpstr>
      <vt:lpstr>LNC  LINUX NETWORKINGS COMMANDS</vt:lpstr>
      <vt:lpstr>PowerPoint Presentation</vt:lpstr>
      <vt:lpstr> IFCONFIG</vt:lpstr>
      <vt:lpstr> TRACEROUTE</vt:lpstr>
      <vt:lpstr> TRACEPATH</vt:lpstr>
      <vt:lpstr> PING</vt:lpstr>
      <vt:lpstr> NETSTAT</vt:lpstr>
      <vt:lpstr> NSLOOKUP</vt:lpstr>
      <vt:lpstr> IPCONFIG</vt:lpstr>
      <vt:lpstr> HOSTNAME</vt:lpstr>
      <vt:lpstr> GETMAC</vt:lpstr>
      <vt:lpstr> ARP</vt:lpstr>
      <vt:lpstr> TASKKILL</vt:lpstr>
      <vt:lpstr>PowerPoint Presentation</vt:lpstr>
      <vt:lpstr>NIC  NETWORK INTERFACE CARD</vt:lpstr>
      <vt:lpstr>PowerPoint Presentation</vt:lpstr>
      <vt:lpstr>TC  TRANSCEIVERS</vt:lpstr>
      <vt:lpstr>PowerPoint Presentation</vt:lpstr>
      <vt:lpstr>TC  TRANSCEIVERS</vt:lpstr>
      <vt:lpstr>MC  MEDIA CONVERTERS</vt:lpstr>
      <vt:lpstr>PowerPoint Presentation</vt:lpstr>
      <vt:lpstr>  SWITCHES</vt:lpstr>
      <vt:lpstr>PowerPoint Presentation</vt:lpstr>
      <vt:lpstr>WHAT IS A  COMPUTER                    HARDWARE NETWORK?</vt:lpstr>
      <vt:lpstr>COMPUTER HARDWARE</vt:lpstr>
      <vt:lpstr>COMPUTERHARDWARE</vt:lpstr>
      <vt:lpstr>WHAT IS A  NETWORK                    HARDWARE?</vt:lpstr>
      <vt:lpstr>NETWORK HARDWARE</vt:lpstr>
      <vt:lpstr>PowerPoint Presentation</vt:lpstr>
      <vt:lpstr>WHAT IS A  SOFTWARE ?</vt:lpstr>
      <vt:lpstr>2 LIST OF TYPES OF SOFTWARE Generally speaking, software can be divided into two categories: system software and application software. </vt:lpstr>
      <vt:lpstr>SOFTWARE</vt:lpstr>
      <vt:lpstr>PowerPoint Presentation</vt:lpstr>
      <vt:lpstr>SYSTEM SOFTWARE</vt:lpstr>
      <vt:lpstr>PowerPoint Presentation</vt:lpstr>
      <vt:lpstr>OPERATING SOFTWARE</vt:lpstr>
      <vt:lpstr>PowerPoint Presentation</vt:lpstr>
      <vt:lpstr>  DEVICES DRIVERS</vt:lpstr>
      <vt:lpstr>PowerPoint Presentation</vt:lpstr>
      <vt:lpstr>  FIRMWARE</vt:lpstr>
      <vt:lpstr>PowerPoint Presentation</vt:lpstr>
      <vt:lpstr>  UTILITY</vt:lpstr>
      <vt:lpstr>PowerPoint Presentation</vt:lpstr>
      <vt:lpstr>  APPLICATION SOFTWARE</vt:lpstr>
      <vt:lpstr>PowerPoint Presentation</vt:lpstr>
      <vt:lpstr>  WORD PROCESSORS</vt:lpstr>
      <vt:lpstr>PowerPoint Presentation</vt:lpstr>
      <vt:lpstr>  DATA BASE SOFTWARE</vt:lpstr>
      <vt:lpstr>PowerPoint Presentation</vt:lpstr>
      <vt:lpstr>  MULTIMEDIA SOFTWARE</vt:lpstr>
      <vt:lpstr>PowerPoint Presentation</vt:lpstr>
      <vt:lpstr>  WEB BROWSERS</vt:lpstr>
      <vt:lpstr>PowerPoint Presentation</vt:lpstr>
      <vt:lpstr>  FREE WARE</vt:lpstr>
      <vt:lpstr>PowerPoint Presentation</vt:lpstr>
      <vt:lpstr>  SHARE WARE</vt:lpstr>
      <vt:lpstr>PowerPoint Presentation</vt:lpstr>
      <vt:lpstr>  OPEN SOURCE</vt:lpstr>
      <vt:lpstr>PowerPoint Presentation</vt:lpstr>
      <vt:lpstr>  CONCLUSION</vt:lpstr>
      <vt:lpstr>HOW TO FIND OUT YOUR COMPUTERS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dc:creator>
  <cp:lastModifiedBy>Lyca</cp:lastModifiedBy>
  <cp:revision>25</cp:revision>
  <dcterms:modified xsi:type="dcterms:W3CDTF">2023-01-03T20:09:44Z</dcterms:modified>
</cp:coreProperties>
</file>